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76" r:id="rId4"/>
    <p:sldMasterId id="2147483693" r:id="rId5"/>
    <p:sldMasterId id="2147483691" r:id="rId6"/>
  </p:sldMasterIdLst>
  <p:notesMasterIdLst>
    <p:notesMasterId r:id="rId32"/>
  </p:notesMasterIdLst>
  <p:sldIdLst>
    <p:sldId id="257" r:id="rId7"/>
    <p:sldId id="259" r:id="rId8"/>
    <p:sldId id="260" r:id="rId9"/>
    <p:sldId id="265" r:id="rId10"/>
    <p:sldId id="262" r:id="rId11"/>
    <p:sldId id="344" r:id="rId12"/>
    <p:sldId id="266" r:id="rId13"/>
    <p:sldId id="267" r:id="rId14"/>
    <p:sldId id="345" r:id="rId15"/>
    <p:sldId id="340" r:id="rId16"/>
    <p:sldId id="325" r:id="rId17"/>
    <p:sldId id="333" r:id="rId18"/>
    <p:sldId id="346" r:id="rId19"/>
    <p:sldId id="273" r:id="rId20"/>
    <p:sldId id="272" r:id="rId21"/>
    <p:sldId id="269" r:id="rId22"/>
    <p:sldId id="323" r:id="rId23"/>
    <p:sldId id="348" r:id="rId24"/>
    <p:sldId id="274" r:id="rId25"/>
    <p:sldId id="327" r:id="rId26"/>
    <p:sldId id="336" r:id="rId27"/>
    <p:sldId id="341" r:id="rId28"/>
    <p:sldId id="275" r:id="rId29"/>
    <p:sldId id="330" r:id="rId30"/>
    <p:sldId id="286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59" autoAdjust="0"/>
    <p:restoredTop sz="94622" autoAdjust="0"/>
  </p:normalViewPr>
  <p:slideViewPr>
    <p:cSldViewPr>
      <p:cViewPr>
        <p:scale>
          <a:sx n="90" d="100"/>
          <a:sy n="90" d="100"/>
        </p:scale>
        <p:origin x="-48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FD0E5-FEB8-4BBC-9A70-4FF29505BD47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D8518-6B9E-4B39-9567-783C8D77D4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09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vg.hu/tudomany/20191126_klimavaltozas_globalis_felmelegedes_ensz_jelentes?fbclid=IwAR0wWJid1GI1x3BVo1CzReHvuVif7QRIwi1sbjmPntm9YR5-8HzvdZyn0uY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radokapenzemnel.blog.hu/2019/06/03/szigetelesre_ennel_kedvezobb_lehetoseg_most_nincs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D8518-6B9E-4B39-9567-783C8D77D4E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79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D8518-6B9E-4B39-9567-783C8D77D4E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64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D8518-6B9E-4B39-9567-783C8D77D4E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01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hlinkClick r:id="rId3"/>
              </a:rPr>
              <a:t>https://hvg.hu/tudomany/20191126_klimavaltozas_globalis_felmelegedes_ensz_jelentes?fbclid=IwAR0wWJid1GI1x3BVo1CzReHvuVif7QRIwi1sbjmPntm9YR5-8HzvdZyn0uY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D8518-6B9E-4B39-9567-783C8D77D4E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D8518-6B9E-4B39-9567-783C8D77D4E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67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hlinkClick r:id="rId3"/>
              </a:rPr>
              <a:t>https://maradokapenzemnel.blog.hu/2019/06/03/szigetelesre_ennel_kedvezobb_lehetoseg_most_nincs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D8518-6B9E-4B39-9567-783C8D77D4E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2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619672" y="1858870"/>
            <a:ext cx="6838528" cy="712880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19672" y="2914650"/>
            <a:ext cx="6152728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921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6005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 smtClean="0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6220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/>
          <a:p>
            <a:fld id="{3B3AA7EB-7063-4B98-8396-6DB1B5EA7C7B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852-7E49-4D35-B713-82D1E7B02D9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268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/>
          <a:p>
            <a:fld id="{3B3AA7EB-7063-4B98-8396-6DB1B5EA7C7B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852-7E49-4D35-B713-82D1E7B02D9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1172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05740"/>
            <a:ext cx="2057400" cy="438912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05740"/>
            <a:ext cx="6019800" cy="438912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/>
          <a:p>
            <a:fld id="{3B3AA7EB-7063-4B98-8396-6DB1B5EA7C7B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852-7E49-4D35-B713-82D1E7B02D9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9161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619672" y="1858870"/>
            <a:ext cx="6838528" cy="712880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19672" y="2914650"/>
            <a:ext cx="6152728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2526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19672" y="2914650"/>
            <a:ext cx="6152728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08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9900"/>
              </a:buClr>
              <a:defRPr/>
            </a:lvl1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4938014"/>
            <a:ext cx="2133600" cy="205489"/>
          </a:xfrm>
          <a:prstGeom prst="rect">
            <a:avLst/>
          </a:prstGeom>
        </p:spPr>
        <p:txBody>
          <a:bodyPr/>
          <a:lstStyle/>
          <a:p>
            <a:fld id="{B20A3852-7E49-4D35-B713-82D1E7B02D96}" type="slidenum">
              <a:rPr lang="hu-HU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1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4444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5686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76766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243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/>
          <a:p>
            <a:fld id="{3B3AA7EB-7063-4B98-8396-6DB1B5EA7C7B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852-7E49-4D35-B713-82D1E7B02D9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7230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9669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0063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6284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74801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0901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105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4383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619672" y="1858870"/>
            <a:ext cx="6838528" cy="712880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19672" y="2914650"/>
            <a:ext cx="6152728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921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9900"/>
              </a:buClr>
              <a:defRPr/>
            </a:lvl1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852-7E49-4D35-B713-82D1E7B02D96}" type="slidenum">
              <a:rPr lang="hu-HU" smtClean="0"/>
              <a:t>‹#›</a:t>
            </a:fld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9710"/>
            <a:ext cx="1821578" cy="4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6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4699"/>
            <a:ext cx="7772400" cy="1021556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273"/>
            <a:ext cx="7772400" cy="112442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/>
          <a:p>
            <a:fld id="{3B3AA7EB-7063-4B98-8396-6DB1B5EA7C7B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852-7E49-4D35-B713-82D1E7B02D9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617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71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71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/>
          <a:p>
            <a:fld id="{3B3AA7EB-7063-4B98-8396-6DB1B5EA7C7B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852-7E49-4D35-B713-82D1E7B02D9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919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573"/>
            <a:ext cx="4040188" cy="48006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635"/>
            <a:ext cx="4040188" cy="29632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1" y="1151573"/>
            <a:ext cx="4041775" cy="48006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1" y="1631635"/>
            <a:ext cx="4041775" cy="29632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/>
          <a:p>
            <a:fld id="{3B3AA7EB-7063-4B98-8396-6DB1B5EA7C7B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852-7E49-4D35-B713-82D1E7B02D9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189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/>
          <a:p>
            <a:fld id="{3B3AA7EB-7063-4B98-8396-6DB1B5EA7C7B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852-7E49-4D35-B713-82D1E7B02D9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987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/>
          <a:p>
            <a:fld id="{3B3AA7EB-7063-4B98-8396-6DB1B5EA7C7B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852-7E49-4D35-B713-82D1E7B02D9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423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6" y="204312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312"/>
            <a:ext cx="5111750" cy="43905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6" y="1075849"/>
            <a:ext cx="3008313" cy="35190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/>
          <a:p>
            <a:fld id="{3B3AA7EB-7063-4B98-8396-6DB1B5EA7C7B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3852-7E49-4D35-B713-82D1E7B02D9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062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50000"/>
                  <a:shade val="67500"/>
                  <a:satMod val="115000"/>
                </a:schemeClr>
              </a:gs>
              <a:gs pos="0">
                <a:schemeClr val="bg1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400" dirty="0"/>
          </a:p>
        </p:txBody>
      </p:sp>
      <p:cxnSp>
        <p:nvCxnSpPr>
          <p:cNvPr id="9" name="Egyenes összekötő 8"/>
          <p:cNvCxnSpPr/>
          <p:nvPr/>
        </p:nvCxnSpPr>
        <p:spPr>
          <a:xfrm>
            <a:off x="0" y="2571750"/>
            <a:ext cx="683568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619672" y="1739222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19672" y="2895786"/>
            <a:ext cx="7067128" cy="1699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6" y="1908252"/>
            <a:ext cx="640840" cy="93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Egyenes összekötő 10"/>
          <p:cNvCxnSpPr>
            <a:endCxn id="10" idx="3"/>
          </p:cNvCxnSpPr>
          <p:nvPr/>
        </p:nvCxnSpPr>
        <p:spPr>
          <a:xfrm>
            <a:off x="1458566" y="2571751"/>
            <a:ext cx="7685434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27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5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-36512" y="4938012"/>
            <a:ext cx="9180512" cy="2054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11560" y="173885"/>
            <a:ext cx="8075240" cy="356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938011"/>
            <a:ext cx="2133600" cy="2054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hu-HU" dirty="0" smtClean="0"/>
              <a:t>PAGE | </a:t>
            </a:r>
            <a:fld id="{B20A3852-7E49-4D35-B713-82D1E7B02D96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0" name="Dia számának helye 5"/>
          <p:cNvSpPr txBox="1">
            <a:spLocks/>
          </p:cNvSpPr>
          <p:nvPr/>
        </p:nvSpPr>
        <p:spPr>
          <a:xfrm>
            <a:off x="251524" y="4938010"/>
            <a:ext cx="2736303" cy="2054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 smtClean="0">
                <a:solidFill>
                  <a:schemeClr val="bg1"/>
                </a:solidFill>
              </a:rPr>
              <a:t>PREMIER HUNGARY</a:t>
            </a:r>
            <a:r>
              <a:rPr lang="hu-HU" b="1" baseline="0" dirty="0" smtClean="0">
                <a:solidFill>
                  <a:schemeClr val="bg1"/>
                </a:solidFill>
              </a:rPr>
              <a:t> COMMUNICATIONS</a:t>
            </a:r>
            <a:endParaRPr lang="hu-HU" b="1" dirty="0">
              <a:solidFill>
                <a:schemeClr val="bg1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>
            <a:off x="179512" y="562727"/>
            <a:ext cx="8856984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 descr="Z:\05_PremierPR\PRprofil\Final\Premier_logo_feher_EN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1"/>
          <a:stretch/>
        </p:blipFill>
        <p:spPr bwMode="auto">
          <a:xfrm>
            <a:off x="179516" y="150445"/>
            <a:ext cx="256957" cy="40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51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9900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gyenes összekötő 8"/>
          <p:cNvCxnSpPr/>
          <p:nvPr/>
        </p:nvCxnSpPr>
        <p:spPr>
          <a:xfrm>
            <a:off x="0" y="2571750"/>
            <a:ext cx="68356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619672" y="1739222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19672" y="2895786"/>
            <a:ext cx="7067128" cy="1699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6" y="1908252"/>
            <a:ext cx="640840" cy="93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Egyenes összekötő 10"/>
          <p:cNvCxnSpPr/>
          <p:nvPr/>
        </p:nvCxnSpPr>
        <p:spPr>
          <a:xfrm>
            <a:off x="1458566" y="2571751"/>
            <a:ext cx="768543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42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b="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gyenes összekötő 8"/>
          <p:cNvCxnSpPr/>
          <p:nvPr/>
        </p:nvCxnSpPr>
        <p:spPr>
          <a:xfrm>
            <a:off x="0" y="2571750"/>
            <a:ext cx="683568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619672" y="1739222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19672" y="2895786"/>
            <a:ext cx="7067128" cy="1699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6" y="1908252"/>
            <a:ext cx="640840" cy="93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Egyenes összekötő 10"/>
          <p:cNvCxnSpPr/>
          <p:nvPr/>
        </p:nvCxnSpPr>
        <p:spPr>
          <a:xfrm>
            <a:off x="1458566" y="2571751"/>
            <a:ext cx="7685434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12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b="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1C32F-AA4E-4061-A90B-A93D667184CC}" type="datetimeFigureOut">
              <a:rPr lang="hu-HU" smtClean="0"/>
              <a:t>2019.12.02.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6CD65-EB95-494C-AA6A-98BFB9C57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2305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50000"/>
                  <a:shade val="67500"/>
                  <a:satMod val="115000"/>
                </a:schemeClr>
              </a:gs>
              <a:gs pos="0">
                <a:schemeClr val="bg1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400" dirty="0"/>
          </a:p>
        </p:txBody>
      </p:sp>
      <p:cxnSp>
        <p:nvCxnSpPr>
          <p:cNvPr id="9" name="Egyenes összekötő 8"/>
          <p:cNvCxnSpPr/>
          <p:nvPr/>
        </p:nvCxnSpPr>
        <p:spPr>
          <a:xfrm>
            <a:off x="0" y="2571750"/>
            <a:ext cx="683568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619672" y="1739222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19672" y="2895786"/>
            <a:ext cx="7067128" cy="1699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6" y="1908252"/>
            <a:ext cx="640840" cy="93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Egyenes összekötő 10"/>
          <p:cNvCxnSpPr>
            <a:endCxn id="10" idx="3"/>
          </p:cNvCxnSpPr>
          <p:nvPr/>
        </p:nvCxnSpPr>
        <p:spPr>
          <a:xfrm>
            <a:off x="1458566" y="2571751"/>
            <a:ext cx="7685434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27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5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vg.hu/tudomany/20191126_klimavaltozas_globalis_felmelegedes_ensz_jelentes?fbclid=IwAR0wWJid1GI1x3BVo1CzReHvuVif7QRIwi1sbjmPntm9YR5-8HzvdZyn0u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abitat.hu/mivel-foglalkozunk/lakhatasi-jelentesek/lakhatasi-jelentes-2018/lakasminoseg-es-energiaszegenyse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microsoft.com/office/2007/relationships/hdphoto" Target="../media/hdphoto3.wdp"/><Relationship Id="rId4" Type="http://schemas.openxmlformats.org/officeDocument/2006/relationships/image" Target="../media/image52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2020. </a:t>
            </a:r>
            <a:r>
              <a:rPr lang="hu-HU" cap="all" dirty="0"/>
              <a:t>Évi kommunikációs javaslat </a:t>
            </a:r>
            <a:br>
              <a:rPr lang="hu-HU" cap="all" dirty="0"/>
            </a:br>
            <a:r>
              <a:rPr lang="hu-HU" cap="all" dirty="0"/>
              <a:t>a Knauf Insulation részére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91680" y="4299942"/>
            <a:ext cx="6152728" cy="629208"/>
          </a:xfrm>
        </p:spPr>
        <p:txBody>
          <a:bodyPr/>
          <a:lstStyle/>
          <a:p>
            <a:r>
              <a:rPr lang="hu-HU" dirty="0" smtClean="0"/>
              <a:t>Premier Hungary Communications</a:t>
            </a:r>
          </a:p>
          <a:p>
            <a:r>
              <a:rPr lang="hu-HU" dirty="0" smtClean="0"/>
              <a:t>2019. December 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3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95486"/>
            <a:ext cx="8075240" cy="356440"/>
          </a:xfrm>
        </p:spPr>
        <p:txBody>
          <a:bodyPr/>
          <a:lstStyle/>
          <a:p>
            <a:r>
              <a:rPr lang="hu-HU" dirty="0"/>
              <a:t>Babaváró kölcsönből </a:t>
            </a:r>
            <a:r>
              <a:rPr lang="hu-HU" dirty="0" smtClean="0"/>
              <a:t>megújult/szigetelt otthon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699542"/>
            <a:ext cx="5554960" cy="389531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sz="1400" b="1" dirty="0"/>
              <a:t>Fókusz: </a:t>
            </a:r>
            <a:endParaRPr lang="hu-HU" sz="1400" b="1" dirty="0" smtClean="0"/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A babaváró kölcsön hatása az épület energiahatékonyságra</a:t>
            </a:r>
            <a:endParaRPr lang="hu-HU" sz="1200" dirty="0" smtClean="0"/>
          </a:p>
          <a:p>
            <a:pPr>
              <a:lnSpc>
                <a:spcPct val="150000"/>
              </a:lnSpc>
            </a:pPr>
            <a:r>
              <a:rPr lang="hu-HU" sz="1400" b="1" dirty="0" smtClean="0"/>
              <a:t>Témák:</a:t>
            </a:r>
          </a:p>
          <a:p>
            <a:pPr lvl="1">
              <a:lnSpc>
                <a:spcPct val="150000"/>
              </a:lnSpc>
            </a:pPr>
            <a:r>
              <a:rPr lang="hu-HU" sz="1200" dirty="0"/>
              <a:t>Akár 10 millió forint szabad felhasználású, kamatmentes kölcsönt is kaphatnak a házasságban élő fiatal párok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A </a:t>
            </a:r>
            <a:r>
              <a:rPr lang="hu-HU" sz="1200" dirty="0"/>
              <a:t>programot 2019. július 1-jétől 2022. december 31-ig tartó időszakra hirdették </a:t>
            </a:r>
            <a:r>
              <a:rPr lang="hu-HU" sz="1200" dirty="0" smtClean="0"/>
              <a:t>meg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A felvett támogatás 2/3-át lakáscélokra használják, többek között szigetelésre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/>
              <a:t>Eszközök</a:t>
            </a:r>
            <a:r>
              <a:rPr lang="hu-HU" sz="1400" b="1" dirty="0"/>
              <a:t>: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Sajtóközlemény az Otthontérképpel együttműködésben</a:t>
            </a:r>
            <a:endParaRPr lang="hu-HU" sz="1200" dirty="0"/>
          </a:p>
          <a:p>
            <a:pPr>
              <a:lnSpc>
                <a:spcPct val="150000"/>
              </a:lnSpc>
            </a:pPr>
            <a:r>
              <a:rPr lang="hu-HU" sz="1400" b="1" dirty="0"/>
              <a:t>Cél </a:t>
            </a:r>
            <a:r>
              <a:rPr lang="hu-HU" sz="1400" b="1" dirty="0" smtClean="0"/>
              <a:t>média:</a:t>
            </a:r>
            <a:endParaRPr lang="hu-HU" sz="1400" b="1" dirty="0"/>
          </a:p>
          <a:p>
            <a:pPr lvl="1">
              <a:lnSpc>
                <a:spcPct val="150000"/>
              </a:lnSpc>
            </a:pPr>
            <a:r>
              <a:rPr lang="hu-HU" sz="1200" dirty="0"/>
              <a:t>N</a:t>
            </a:r>
            <a:r>
              <a:rPr lang="hu-HU" sz="1200" dirty="0" smtClean="0"/>
              <a:t>yomtatott </a:t>
            </a:r>
            <a:r>
              <a:rPr lang="hu-HU" sz="1200" dirty="0"/>
              <a:t>sajtó, online média, rádió- és TV interjú</a:t>
            </a:r>
            <a:endParaRPr lang="hu-HU" sz="1200" b="1" dirty="0"/>
          </a:p>
          <a:p>
            <a:pPr>
              <a:lnSpc>
                <a:spcPct val="150000"/>
              </a:lnSpc>
            </a:pPr>
            <a:r>
              <a:rPr lang="hu-HU" sz="1400" b="1" dirty="0"/>
              <a:t>Javasolt időzítés: </a:t>
            </a:r>
            <a:r>
              <a:rPr lang="hu-HU" sz="1200" dirty="0" smtClean="0"/>
              <a:t>2020. február</a:t>
            </a:r>
            <a:endParaRPr lang="en-US" sz="1200" dirty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0" y="1131590"/>
            <a:ext cx="2268252" cy="15121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116" y="2859782"/>
            <a:ext cx="2313144" cy="16561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928" y="569134"/>
            <a:ext cx="866800" cy="40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03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1" y="109076"/>
            <a:ext cx="6262740" cy="590466"/>
          </a:xfrm>
        </p:spPr>
        <p:txBody>
          <a:bodyPr/>
          <a:lstStyle/>
          <a:p>
            <a:r>
              <a:rPr lang="hu-HU" dirty="0" smtClean="0"/>
              <a:t>Szigeteléssel az energiahatékonyságért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1862" y="699542"/>
            <a:ext cx="4686242" cy="41764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hu-HU" sz="1260" b="1" dirty="0"/>
              <a:t>Fókusz:</a:t>
            </a:r>
          </a:p>
          <a:p>
            <a:pPr lvl="1"/>
            <a:r>
              <a:rPr lang="hu-HU" sz="1100" dirty="0"/>
              <a:t>Szigeteléssel </a:t>
            </a:r>
            <a:r>
              <a:rPr lang="hu-HU" sz="1100" dirty="0" smtClean="0"/>
              <a:t>(az E6-ért és) a globális </a:t>
            </a:r>
            <a:r>
              <a:rPr lang="hu-HU" sz="1100" dirty="0"/>
              <a:t>felmelegedés ellen</a:t>
            </a:r>
          </a:p>
          <a:p>
            <a:pPr>
              <a:lnSpc>
                <a:spcPct val="150000"/>
              </a:lnSpc>
            </a:pPr>
            <a:r>
              <a:rPr lang="hu-HU" sz="1440" b="1" dirty="0" smtClean="0"/>
              <a:t>Témák</a:t>
            </a:r>
            <a:r>
              <a:rPr lang="hu-HU" sz="1440" b="1" dirty="0"/>
              <a:t>:</a:t>
            </a:r>
            <a:r>
              <a:rPr lang="hu-HU" sz="1440" dirty="0"/>
              <a:t> </a:t>
            </a:r>
            <a:endParaRPr lang="hu-HU" sz="1440" dirty="0" smtClean="0"/>
          </a:p>
          <a:p>
            <a:pPr lvl="1">
              <a:lnSpc>
                <a:spcPct val="150000"/>
              </a:lnSpc>
            </a:pPr>
            <a:r>
              <a:rPr lang="hu-HU" sz="1100" dirty="0"/>
              <a:t>Az épületek (fűtésének/hűtésének) szerepe a globális felmelegedésben</a:t>
            </a:r>
          </a:p>
          <a:p>
            <a:pPr lvl="1">
              <a:lnSpc>
                <a:spcPct val="150000"/>
              </a:lnSpc>
            </a:pPr>
            <a:r>
              <a:rPr lang="hu-HU" sz="1100" dirty="0"/>
              <a:t>CO2 csökkentés szigeteléssel</a:t>
            </a:r>
          </a:p>
          <a:p>
            <a:pPr lvl="1">
              <a:lnSpc>
                <a:spcPct val="150000"/>
              </a:lnSpc>
            </a:pPr>
            <a:r>
              <a:rPr lang="hu-HU" sz="1100" dirty="0"/>
              <a:t>Ne csak a homlokzatot szigeteljük</a:t>
            </a:r>
          </a:p>
          <a:p>
            <a:pPr lvl="1">
              <a:lnSpc>
                <a:spcPct val="150000"/>
              </a:lnSpc>
            </a:pPr>
            <a:r>
              <a:rPr lang="hu-HU" sz="1100" dirty="0"/>
              <a:t>Rendszerekben gondolkodjunk </a:t>
            </a:r>
            <a:endParaRPr lang="hu-HU" sz="1100" dirty="0" smtClean="0"/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Ecose</a:t>
            </a:r>
            <a:r>
              <a:rPr lang="hu-HU" sz="1100" dirty="0"/>
              <a:t>® </a:t>
            </a:r>
            <a:r>
              <a:rPr lang="hu-HU" sz="1100" dirty="0" smtClean="0"/>
              <a:t>üveggyapot termékek előnyei</a:t>
            </a:r>
            <a:endParaRPr lang="hu-HU" sz="1100" dirty="0"/>
          </a:p>
          <a:p>
            <a:pPr>
              <a:lnSpc>
                <a:spcPct val="150000"/>
              </a:lnSpc>
            </a:pPr>
            <a:r>
              <a:rPr lang="hu-HU" sz="1350" b="1" dirty="0" smtClean="0"/>
              <a:t>Eszközök</a:t>
            </a:r>
            <a:r>
              <a:rPr lang="hu-HU" sz="1350" b="1" dirty="0"/>
              <a:t>: </a:t>
            </a:r>
          </a:p>
          <a:p>
            <a:pPr lvl="1">
              <a:lnSpc>
                <a:spcPct val="160000"/>
              </a:lnSpc>
            </a:pPr>
            <a:r>
              <a:rPr lang="hu-HU" sz="1080" dirty="0"/>
              <a:t>Sajtóközlemény</a:t>
            </a:r>
          </a:p>
          <a:p>
            <a:pPr>
              <a:lnSpc>
                <a:spcPct val="160000"/>
              </a:lnSpc>
            </a:pPr>
            <a:r>
              <a:rPr lang="hu-HU" sz="1260" b="1" dirty="0" smtClean="0"/>
              <a:t>Média </a:t>
            </a:r>
            <a:r>
              <a:rPr lang="hu-HU" sz="1260" b="1" dirty="0"/>
              <a:t>megjelenés</a:t>
            </a:r>
            <a:r>
              <a:rPr lang="hu-HU" sz="1260" b="1" dirty="0" smtClean="0"/>
              <a:t>:</a:t>
            </a:r>
          </a:p>
          <a:p>
            <a:pPr lvl="1">
              <a:lnSpc>
                <a:spcPct val="160000"/>
              </a:lnSpc>
            </a:pPr>
            <a:r>
              <a:rPr lang="hu-HU" sz="1100" dirty="0"/>
              <a:t>Nyomtatott sajtó, online média, rádió- és TV </a:t>
            </a:r>
            <a:r>
              <a:rPr lang="hu-HU" sz="1100" dirty="0" smtClean="0"/>
              <a:t>interjú</a:t>
            </a:r>
            <a:endParaRPr lang="hu-HU" sz="1100" b="1" dirty="0" smtClean="0"/>
          </a:p>
          <a:p>
            <a:pPr>
              <a:lnSpc>
                <a:spcPct val="160000"/>
              </a:lnSpc>
            </a:pPr>
            <a:r>
              <a:rPr lang="hu-HU" altLang="hu-HU" sz="1300" b="1" dirty="0"/>
              <a:t>Javasolt időzítés</a:t>
            </a:r>
            <a:r>
              <a:rPr lang="hu-HU" altLang="hu-HU" sz="1300" b="1" dirty="0" smtClean="0"/>
              <a:t>:</a:t>
            </a:r>
            <a:r>
              <a:rPr lang="hu-HU" sz="1080" dirty="0" smtClean="0"/>
              <a:t> </a:t>
            </a:r>
            <a:r>
              <a:rPr lang="hu-HU" altLang="hu-HU" sz="1080" dirty="0" smtClean="0"/>
              <a:t>Energiahatékonysági Világnap alkalmából </a:t>
            </a:r>
            <a:r>
              <a:rPr lang="hu-HU" altLang="hu-HU" sz="1080" b="1" dirty="0" smtClean="0"/>
              <a:t>2020. március 6. </a:t>
            </a:r>
            <a:endParaRPr lang="hu-HU" altLang="hu-HU" sz="108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27534"/>
            <a:ext cx="815529" cy="457104"/>
          </a:xfrm>
          <a:prstGeom prst="rect">
            <a:avLst/>
          </a:prstGeom>
        </p:spPr>
      </p:pic>
      <p:pic>
        <p:nvPicPr>
          <p:cNvPr id="1026" name="Picture 2" descr="Képtalálat a következőre: „energiahatékonysági világnap 2020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954" y="1131590"/>
            <a:ext cx="275628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307" y="2859782"/>
            <a:ext cx="2415581" cy="1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73884"/>
            <a:ext cx="5976664" cy="453649"/>
          </a:xfrm>
        </p:spPr>
        <p:txBody>
          <a:bodyPr/>
          <a:lstStyle/>
          <a:p>
            <a:r>
              <a:rPr lang="hu-HU" sz="1600" dirty="0" smtClean="0"/>
              <a:t>Megfelelő szigetelésre mindenkinek szüksége van</a:t>
            </a:r>
            <a:endParaRPr lang="en-US" sz="1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901523"/>
            <a:ext cx="5266928" cy="389531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hu-HU" sz="1700" b="1" dirty="0"/>
              <a:t>Fókusz: </a:t>
            </a:r>
          </a:p>
          <a:p>
            <a:pPr lvl="1">
              <a:lnSpc>
                <a:spcPct val="160000"/>
              </a:lnSpc>
            </a:pPr>
            <a:r>
              <a:rPr lang="hu-HU" dirty="0"/>
              <a:t>Szigeteléssel az egészséges </a:t>
            </a:r>
            <a:r>
              <a:rPr lang="hu-HU" dirty="0" smtClean="0"/>
              <a:t>otthonért</a:t>
            </a:r>
            <a:endParaRPr lang="hu-HU" dirty="0"/>
          </a:p>
          <a:p>
            <a:pPr>
              <a:lnSpc>
                <a:spcPct val="110000"/>
              </a:lnSpc>
            </a:pPr>
            <a:r>
              <a:rPr lang="hu-HU" sz="1700" b="1" dirty="0"/>
              <a:t>Témák:</a:t>
            </a:r>
          </a:p>
          <a:p>
            <a:pPr lvl="1">
              <a:lnSpc>
                <a:spcPct val="150000"/>
              </a:lnSpc>
            </a:pPr>
            <a:r>
              <a:rPr lang="hu-HU" dirty="0" smtClean="0"/>
              <a:t>Üveggyapot: megfelelő </a:t>
            </a:r>
            <a:r>
              <a:rPr lang="hu-HU" dirty="0"/>
              <a:t>hőszigetelő anyag a megfelelő </a:t>
            </a:r>
            <a:r>
              <a:rPr lang="hu-HU" dirty="0" smtClean="0"/>
              <a:t>helyre</a:t>
            </a:r>
            <a:endParaRPr lang="hu-HU" dirty="0"/>
          </a:p>
          <a:p>
            <a:pPr lvl="1">
              <a:lnSpc>
                <a:spcPct val="110000"/>
              </a:lnSpc>
            </a:pPr>
            <a:r>
              <a:rPr lang="hu-HU" sz="1700" dirty="0" smtClean="0"/>
              <a:t>Ecose®: természetes, nem szúr, nem porzik, nem éghető</a:t>
            </a:r>
          </a:p>
          <a:p>
            <a:pPr lvl="1">
              <a:lnSpc>
                <a:spcPct val="110000"/>
              </a:lnSpc>
            </a:pPr>
            <a:r>
              <a:rPr lang="hu-HU" sz="1700" dirty="0" smtClean="0"/>
              <a:t>Üveggyapot szigeteléssel az egészséges belső levegőért</a:t>
            </a:r>
          </a:p>
          <a:p>
            <a:pPr lvl="1">
              <a:lnSpc>
                <a:spcPct val="110000"/>
              </a:lnSpc>
            </a:pPr>
            <a:r>
              <a:rPr lang="hu-HU" sz="1700" dirty="0" smtClean="0"/>
              <a:t>Tető és födémszigetelés üveggyapottal</a:t>
            </a:r>
          </a:p>
          <a:p>
            <a:pPr lvl="1">
              <a:lnSpc>
                <a:spcPct val="110000"/>
              </a:lnSpc>
            </a:pPr>
            <a:r>
              <a:rPr lang="hu-HU" sz="1700" dirty="0" smtClean="0"/>
              <a:t>A </a:t>
            </a:r>
            <a:r>
              <a:rPr lang="hu-HU" sz="1700" dirty="0" smtClean="0"/>
              <a:t>födém a legkönnyebben </a:t>
            </a:r>
            <a:r>
              <a:rPr lang="hu-HU" sz="1700" dirty="0" smtClean="0"/>
              <a:t>szigetelhető</a:t>
            </a:r>
          </a:p>
          <a:p>
            <a:pPr lvl="1">
              <a:lnSpc>
                <a:spcPct val="110000"/>
              </a:lnSpc>
            </a:pPr>
            <a:endParaRPr lang="hu-HU" sz="1700" dirty="0"/>
          </a:p>
          <a:p>
            <a:pPr>
              <a:lnSpc>
                <a:spcPct val="110000"/>
              </a:lnSpc>
            </a:pPr>
            <a:r>
              <a:rPr lang="hu-HU" sz="1700" b="1" dirty="0"/>
              <a:t>Eszközök:</a:t>
            </a:r>
          </a:p>
          <a:p>
            <a:pPr lvl="1">
              <a:lnSpc>
                <a:spcPct val="110000"/>
              </a:lnSpc>
            </a:pPr>
            <a:r>
              <a:rPr lang="hu-HU" dirty="0" err="1" smtClean="0"/>
              <a:t>Facebook</a:t>
            </a:r>
            <a:r>
              <a:rPr lang="hu-HU" dirty="0" smtClean="0"/>
              <a:t> felmérés a fogyasztók üveggyapottal kapcsolatos ismereteiről </a:t>
            </a:r>
          </a:p>
          <a:p>
            <a:pPr lvl="1">
              <a:lnSpc>
                <a:spcPct val="110000"/>
              </a:lnSpc>
            </a:pPr>
            <a:r>
              <a:rPr lang="hu-HU" dirty="0" smtClean="0"/>
              <a:t>Sajtóközlemény a felmérés eredményeirő</a:t>
            </a:r>
            <a:r>
              <a:rPr lang="hu-HU" sz="1600" dirty="0" smtClean="0"/>
              <a:t>l</a:t>
            </a:r>
          </a:p>
          <a:p>
            <a:pPr lvl="1">
              <a:lnSpc>
                <a:spcPct val="110000"/>
              </a:lnSpc>
            </a:pPr>
            <a:endParaRPr lang="hu-HU" sz="1600" dirty="0"/>
          </a:p>
          <a:p>
            <a:pPr>
              <a:lnSpc>
                <a:spcPct val="110000"/>
              </a:lnSpc>
            </a:pPr>
            <a:r>
              <a:rPr lang="hu-HU" sz="1700" b="1" dirty="0"/>
              <a:t>Cél média:</a:t>
            </a:r>
          </a:p>
          <a:p>
            <a:pPr lvl="1">
              <a:lnSpc>
                <a:spcPct val="110000"/>
              </a:lnSpc>
            </a:pPr>
            <a:r>
              <a:rPr lang="hu-HU" dirty="0"/>
              <a:t>Nyomtatott sajtó, online média, rádió- és TV </a:t>
            </a:r>
            <a:r>
              <a:rPr lang="hu-HU" dirty="0" smtClean="0"/>
              <a:t>interjú</a:t>
            </a:r>
          </a:p>
          <a:p>
            <a:pPr lvl="1">
              <a:lnSpc>
                <a:spcPct val="110000"/>
              </a:lnSpc>
            </a:pPr>
            <a:endParaRPr lang="hu-HU" sz="1600" dirty="0"/>
          </a:p>
          <a:p>
            <a:pPr>
              <a:lnSpc>
                <a:spcPct val="110000"/>
              </a:lnSpc>
            </a:pPr>
            <a:r>
              <a:rPr lang="hu-HU" sz="1700" b="1" dirty="0"/>
              <a:t>Javasolt időzítés: </a:t>
            </a:r>
            <a:r>
              <a:rPr lang="hu-HU" sz="1700" dirty="0" smtClean="0"/>
              <a:t>2020. március vége/április eleje – Ecose® kampány része</a:t>
            </a:r>
            <a:endParaRPr lang="en-US" sz="1700" dirty="0"/>
          </a:p>
          <a:p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76" y="443616"/>
            <a:ext cx="1040224" cy="58304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064082"/>
            <a:ext cx="2428277" cy="172819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195" y="883969"/>
            <a:ext cx="1740189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73884"/>
            <a:ext cx="5976664" cy="453649"/>
          </a:xfrm>
        </p:spPr>
        <p:txBody>
          <a:bodyPr/>
          <a:lstStyle/>
          <a:p>
            <a:r>
              <a:rPr lang="hu-HU" sz="1600" dirty="0"/>
              <a:t>Sörözz az energiahatékonyságért</a:t>
            </a:r>
            <a:endParaRPr lang="en-US" sz="1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901523"/>
            <a:ext cx="5266928" cy="389531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hu-HU" sz="1700" b="1" dirty="0"/>
              <a:t>Fókusz: </a:t>
            </a:r>
          </a:p>
          <a:p>
            <a:pPr lvl="1"/>
            <a:r>
              <a:rPr lang="hu-HU" sz="1600" dirty="0"/>
              <a:t>Üveggyapot szigetelőanyag gyártása újrahasznosított </a:t>
            </a:r>
            <a:r>
              <a:rPr lang="hu-HU" sz="1600" dirty="0" smtClean="0"/>
              <a:t>üveghulladékból</a:t>
            </a:r>
          </a:p>
          <a:p>
            <a:pPr lvl="1"/>
            <a:endParaRPr lang="hu-HU" sz="1600" dirty="0"/>
          </a:p>
          <a:p>
            <a:pPr>
              <a:lnSpc>
                <a:spcPct val="110000"/>
              </a:lnSpc>
            </a:pPr>
            <a:r>
              <a:rPr lang="hu-HU" sz="1700" b="1" dirty="0"/>
              <a:t>Témák:</a:t>
            </a:r>
          </a:p>
          <a:p>
            <a:pPr lvl="1"/>
            <a:r>
              <a:rPr lang="hu-HU" sz="1600" dirty="0"/>
              <a:t>Üveggyapot szigetelőanyag gyártása újrahasznosított üveghulladékból</a:t>
            </a:r>
          </a:p>
          <a:p>
            <a:pPr lvl="1"/>
            <a:r>
              <a:rPr lang="hu-HU" sz="1600" dirty="0"/>
              <a:t>Üveggyapot piac nagysága Magyarországon</a:t>
            </a:r>
          </a:p>
          <a:p>
            <a:pPr lvl="1"/>
            <a:r>
              <a:rPr lang="hu-HU" sz="1600" dirty="0"/>
              <a:t>Alkalmazási területei</a:t>
            </a:r>
          </a:p>
          <a:p>
            <a:pPr lvl="1"/>
            <a:r>
              <a:rPr lang="hu-HU" sz="1600" dirty="0"/>
              <a:t>Újrahasznosított üveghulladékból készült</a:t>
            </a:r>
          </a:p>
          <a:p>
            <a:pPr lvl="1"/>
            <a:r>
              <a:rPr lang="hu-HU" sz="1600" dirty="0" err="1" smtClean="0"/>
              <a:t>Ecose</a:t>
            </a:r>
            <a:r>
              <a:rPr lang="hu-HU" sz="1600" dirty="0"/>
              <a:t>® üveggyapot termékek </a:t>
            </a:r>
            <a:r>
              <a:rPr lang="hu-HU" sz="1600" dirty="0" smtClean="0"/>
              <a:t>előnyei; </a:t>
            </a:r>
            <a:r>
              <a:rPr lang="hu-HU" sz="1600" dirty="0" smtClean="0"/>
              <a:t>nem </a:t>
            </a:r>
            <a:r>
              <a:rPr lang="hu-HU" sz="1600" dirty="0" smtClean="0"/>
              <a:t>szúr, nem porzik, nem éghető, természetes</a:t>
            </a:r>
            <a:endParaRPr lang="hu-HU" sz="1600" dirty="0"/>
          </a:p>
          <a:p>
            <a:pPr lvl="1">
              <a:lnSpc>
                <a:spcPct val="110000"/>
              </a:lnSpc>
            </a:pPr>
            <a:endParaRPr lang="hu-HU" sz="1700" dirty="0"/>
          </a:p>
          <a:p>
            <a:pPr>
              <a:lnSpc>
                <a:spcPct val="110000"/>
              </a:lnSpc>
            </a:pPr>
            <a:r>
              <a:rPr lang="hu-HU" sz="1700" b="1" dirty="0"/>
              <a:t>Eszközök:</a:t>
            </a:r>
          </a:p>
          <a:p>
            <a:pPr lvl="1">
              <a:lnSpc>
                <a:spcPct val="110000"/>
              </a:lnSpc>
            </a:pPr>
            <a:r>
              <a:rPr lang="hu-HU" sz="1600" dirty="0" smtClean="0"/>
              <a:t>Sajtóközlemény</a:t>
            </a:r>
            <a:endParaRPr lang="hu-HU" sz="1600" dirty="0"/>
          </a:p>
          <a:p>
            <a:pPr>
              <a:lnSpc>
                <a:spcPct val="110000"/>
              </a:lnSpc>
            </a:pPr>
            <a:r>
              <a:rPr lang="hu-HU" sz="1700" b="1" dirty="0"/>
              <a:t>Cél média:</a:t>
            </a:r>
          </a:p>
          <a:p>
            <a:pPr lvl="1">
              <a:lnSpc>
                <a:spcPct val="110000"/>
              </a:lnSpc>
            </a:pPr>
            <a:r>
              <a:rPr lang="hu-HU" sz="1600" dirty="0"/>
              <a:t>Nyomtatott sajtó, online média, rádió- és TV </a:t>
            </a:r>
            <a:r>
              <a:rPr lang="hu-HU" sz="1600" dirty="0" smtClean="0"/>
              <a:t>interjú</a:t>
            </a:r>
          </a:p>
          <a:p>
            <a:pPr lvl="1">
              <a:lnSpc>
                <a:spcPct val="110000"/>
              </a:lnSpc>
            </a:pPr>
            <a:endParaRPr lang="hu-HU" sz="1600" dirty="0"/>
          </a:p>
          <a:p>
            <a:pPr>
              <a:lnSpc>
                <a:spcPct val="110000"/>
              </a:lnSpc>
            </a:pPr>
            <a:r>
              <a:rPr lang="hu-HU" sz="1700" b="1" dirty="0"/>
              <a:t>Javasolt időzítés: </a:t>
            </a:r>
            <a:r>
              <a:rPr lang="hu-HU" sz="1700" dirty="0" smtClean="0"/>
              <a:t>2020. március vége/április eleje – Ecose® kampány része</a:t>
            </a:r>
            <a:endParaRPr lang="en-US" sz="1700" dirty="0"/>
          </a:p>
          <a:p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76" y="443616"/>
            <a:ext cx="1040224" cy="58304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31590"/>
            <a:ext cx="288032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CO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71750"/>
            <a:ext cx="288032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4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S</a:t>
            </a:r>
            <a:r>
              <a:rPr lang="hu-HU" sz="1600" dirty="0" smtClean="0"/>
              <a:t>zigeteléssel a klímaszorongás ellen</a:t>
            </a:r>
            <a:endParaRPr lang="en-US" sz="1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901523"/>
            <a:ext cx="5266928" cy="389531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hu-HU" sz="2200" b="1" dirty="0"/>
              <a:t>Fókusz: </a:t>
            </a:r>
          </a:p>
          <a:p>
            <a:pPr lvl="1">
              <a:lnSpc>
                <a:spcPct val="160000"/>
              </a:lnSpc>
            </a:pPr>
            <a:r>
              <a:rPr lang="hu-HU" sz="1600" dirty="0"/>
              <a:t>Szigeteléssel a globális felmelegedés </a:t>
            </a:r>
            <a:r>
              <a:rPr lang="hu-HU" sz="1600" dirty="0" smtClean="0"/>
              <a:t>ellen</a:t>
            </a:r>
            <a:endParaRPr lang="hu-HU" sz="1600" dirty="0"/>
          </a:p>
          <a:p>
            <a:pPr>
              <a:lnSpc>
                <a:spcPct val="110000"/>
              </a:lnSpc>
            </a:pPr>
            <a:r>
              <a:rPr lang="hu-HU" sz="2200" b="1" dirty="0"/>
              <a:t>Témák:</a:t>
            </a:r>
          </a:p>
          <a:p>
            <a:pPr lvl="1">
              <a:lnSpc>
                <a:spcPct val="160000"/>
              </a:lnSpc>
            </a:pPr>
            <a:r>
              <a:rPr lang="hu-HU" sz="1600" dirty="0" smtClean="0"/>
              <a:t>Egy </a:t>
            </a:r>
            <a:r>
              <a:rPr lang="hu-HU" sz="1600" dirty="0"/>
              <a:t>családi ház </a:t>
            </a:r>
            <a:r>
              <a:rPr lang="hu-HU" sz="1600" dirty="0" smtClean="0"/>
              <a:t>szigetelésével </a:t>
            </a:r>
            <a:r>
              <a:rPr lang="hu-HU" sz="1600" dirty="0"/>
              <a:t>több mint 0,4 tonnával, akár 40-50%-kal is csökkenthetjük CO2-kibocsátásunkat, vagyis több üvegházhatású gáztól mentjük meg a Föld </a:t>
            </a:r>
            <a:r>
              <a:rPr lang="hu-HU" sz="1600" dirty="0" smtClean="0"/>
              <a:t>légkörét</a:t>
            </a:r>
          </a:p>
          <a:p>
            <a:pPr lvl="1">
              <a:lnSpc>
                <a:spcPct val="160000"/>
              </a:lnSpc>
            </a:pPr>
            <a:r>
              <a:rPr lang="hu-HU" sz="1600" dirty="0"/>
              <a:t>A családi házakban felhasznált energia 70%-át fűtésre fordítjuk, amelyet a szigeteléssel jelentősen csökkenthetjük</a:t>
            </a:r>
          </a:p>
          <a:p>
            <a:pPr lvl="1">
              <a:lnSpc>
                <a:spcPct val="160000"/>
              </a:lnSpc>
            </a:pPr>
            <a:r>
              <a:rPr lang="hu-HU" dirty="0">
                <a:hlinkClick r:id="rId3"/>
              </a:rPr>
              <a:t>https://</a:t>
            </a:r>
            <a:r>
              <a:rPr lang="hu-HU" dirty="0" smtClean="0">
                <a:hlinkClick r:id="rId3"/>
              </a:rPr>
              <a:t>hvg.hu/tudomany/20191126_klimavaltozas_globalis_felmelegedes_ensz_jelentes?fbclid=IwAR0wWJid1GI1x3BVo1CzReHvuVif7QRIwi1sbjmPntm9YR5-8HzvdZyn0uY</a:t>
            </a:r>
            <a:endParaRPr lang="hu-HU" sz="2200" b="1" dirty="0"/>
          </a:p>
          <a:p>
            <a:pPr>
              <a:lnSpc>
                <a:spcPct val="110000"/>
              </a:lnSpc>
            </a:pPr>
            <a:r>
              <a:rPr lang="hu-HU" sz="2200" b="1" dirty="0"/>
              <a:t>Eszközök:</a:t>
            </a:r>
          </a:p>
          <a:p>
            <a:pPr lvl="1">
              <a:lnSpc>
                <a:spcPct val="110000"/>
              </a:lnSpc>
            </a:pPr>
            <a:r>
              <a:rPr lang="hu-HU" dirty="0" smtClean="0"/>
              <a:t>Sajtóközlemény</a:t>
            </a:r>
          </a:p>
          <a:p>
            <a:pPr>
              <a:lnSpc>
                <a:spcPct val="110000"/>
              </a:lnSpc>
            </a:pPr>
            <a:r>
              <a:rPr lang="hu-HU" sz="2200" b="1" dirty="0" smtClean="0"/>
              <a:t>Cél </a:t>
            </a:r>
            <a:r>
              <a:rPr lang="hu-HU" sz="2200" b="1" dirty="0"/>
              <a:t>média:</a:t>
            </a:r>
          </a:p>
          <a:p>
            <a:pPr lvl="1">
              <a:lnSpc>
                <a:spcPct val="110000"/>
              </a:lnSpc>
            </a:pPr>
            <a:r>
              <a:rPr lang="hu-HU" sz="1600" dirty="0"/>
              <a:t>Nyomtatott sajtó, online média, rádió- és TV </a:t>
            </a:r>
            <a:r>
              <a:rPr lang="hu-HU" sz="1600" dirty="0" smtClean="0"/>
              <a:t>interjú</a:t>
            </a:r>
          </a:p>
          <a:p>
            <a:pPr lvl="1">
              <a:lnSpc>
                <a:spcPct val="110000"/>
              </a:lnSpc>
            </a:pPr>
            <a:endParaRPr lang="hu-HU" sz="2000" b="1" dirty="0"/>
          </a:p>
          <a:p>
            <a:pPr>
              <a:lnSpc>
                <a:spcPct val="110000"/>
              </a:lnSpc>
            </a:pPr>
            <a:r>
              <a:rPr lang="hu-HU" b="1" dirty="0"/>
              <a:t>Javasolt időzítés: </a:t>
            </a:r>
            <a:r>
              <a:rPr lang="hu-HU" b="1" dirty="0" smtClean="0"/>
              <a:t>2020. </a:t>
            </a:r>
            <a:r>
              <a:rPr lang="hu-HU" b="1" dirty="0"/>
              <a:t>április 22. </a:t>
            </a:r>
            <a:r>
              <a:rPr lang="hu-HU" dirty="0"/>
              <a:t>Föld Napja </a:t>
            </a:r>
            <a:endParaRPr lang="en-US" dirty="0"/>
          </a:p>
          <a:p>
            <a:endParaRPr lang="en-US" sz="25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168" y="3196641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74" y="455169"/>
            <a:ext cx="1047826" cy="58730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918" y="1068948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5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8075240" cy="406847"/>
          </a:xfrm>
        </p:spPr>
        <p:txBody>
          <a:bodyPr/>
          <a:lstStyle/>
          <a:p>
            <a:r>
              <a:rPr lang="hu-HU" dirty="0" smtClean="0"/>
              <a:t>Szigeteléssel a nulla energiaigényért</a:t>
            </a:r>
            <a:endParaRPr lang="en-US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551555"/>
            <a:ext cx="5266928" cy="3967326"/>
          </a:xfrm>
        </p:spPr>
        <p:txBody>
          <a:bodyPr>
            <a:normAutofit lnSpcReduction="10000"/>
          </a:bodyPr>
          <a:lstStyle/>
          <a:p>
            <a:endParaRPr lang="hu-HU" sz="1400" b="1" dirty="0" smtClean="0"/>
          </a:p>
          <a:p>
            <a:r>
              <a:rPr lang="hu-HU" sz="1400" b="1" dirty="0" smtClean="0"/>
              <a:t>Fókusz: </a:t>
            </a:r>
          </a:p>
          <a:p>
            <a:pPr lvl="1"/>
            <a:r>
              <a:rPr lang="hu-HU" sz="1200" dirty="0" smtClean="0"/>
              <a:t>2021-től már csak közel nulla energiaigényű épületek épülhetnek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/>
              <a:t>Témák: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Mit jelent a közel nulla energiaigény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A határértékek szigorodása (U érték)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Milyen szigetelőanyagokkal </a:t>
            </a:r>
            <a:r>
              <a:rPr lang="hu-HU" sz="1200" dirty="0" smtClean="0"/>
              <a:t>teljesíthetők az előírások</a:t>
            </a:r>
            <a:endParaRPr lang="hu-HU" sz="1200" dirty="0" smtClean="0"/>
          </a:p>
          <a:p>
            <a:pPr>
              <a:lnSpc>
                <a:spcPct val="150000"/>
              </a:lnSpc>
            </a:pPr>
            <a:r>
              <a:rPr lang="hu-HU" sz="1400" b="1" dirty="0" smtClean="0"/>
              <a:t>Eszközök: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Sajtóközlemény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/>
              <a:t>Célmédia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Nyomtatott sajtó, online média, rádió- és TV interjú</a:t>
            </a:r>
            <a:endParaRPr lang="hu-HU" sz="1200" b="1" dirty="0" smtClean="0"/>
          </a:p>
          <a:p>
            <a:pPr>
              <a:lnSpc>
                <a:spcPct val="150000"/>
              </a:lnSpc>
            </a:pPr>
            <a:r>
              <a:rPr lang="hu-HU" sz="1400" b="1" dirty="0" smtClean="0"/>
              <a:t>Javasolt időzítés: </a:t>
            </a:r>
            <a:r>
              <a:rPr lang="hu-HU" sz="1200" dirty="0" smtClean="0"/>
              <a:t>2020. május</a:t>
            </a:r>
            <a:endParaRPr lang="en-US" sz="1200" dirty="0" smtClean="0"/>
          </a:p>
          <a:p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74" y="431021"/>
            <a:ext cx="1047826" cy="58730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502" y="3053692"/>
            <a:ext cx="2988985" cy="146518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119283"/>
            <a:ext cx="3024336" cy="17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0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Túlfogyasztás, COMING SOON! 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699542"/>
            <a:ext cx="6059016" cy="38953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/>
              <a:t>Fókusz: 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Évről-évre korábban jön el a globális túlfogyasztás napja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Legközelebb: 2019. július 29.</a:t>
            </a:r>
            <a:r>
              <a:rPr lang="hu-HU" sz="1100" dirty="0" smtClean="0"/>
              <a:t> &gt;&gt;&gt;</a:t>
            </a:r>
            <a:r>
              <a:rPr lang="hu-HU" sz="1100" dirty="0" smtClean="0"/>
              <a:t> 2020. július 1.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/>
              <a:t>Témák</a:t>
            </a:r>
            <a:r>
              <a:rPr lang="hu-HU" sz="1200" b="1" dirty="0"/>
              <a:t>: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Évről évre előbb jön el…</a:t>
            </a:r>
            <a:endParaRPr lang="hu-HU" sz="1100" dirty="0"/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A szigetelés hogyan segít kitolni az időpontot?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A szigetelt vs. szigetelés nélküli </a:t>
            </a:r>
            <a:r>
              <a:rPr lang="hu-HU" sz="1100" dirty="0"/>
              <a:t>házak energiahatékonysága</a:t>
            </a:r>
            <a:endParaRPr lang="hu-HU" sz="1100" dirty="0" smtClean="0"/>
          </a:p>
          <a:p>
            <a:pPr>
              <a:lnSpc>
                <a:spcPct val="150000"/>
              </a:lnSpc>
            </a:pPr>
            <a:r>
              <a:rPr lang="hu-HU" sz="1200" b="1" dirty="0" smtClean="0"/>
              <a:t>Eszközök</a:t>
            </a:r>
            <a:r>
              <a:rPr lang="hu-HU" sz="1200" b="1" dirty="0"/>
              <a:t>: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Sajtóközlemény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/>
              <a:t>Cél média:</a:t>
            </a:r>
            <a:endParaRPr lang="hu-HU" sz="1200" b="1" dirty="0"/>
          </a:p>
          <a:p>
            <a:pPr lvl="1">
              <a:lnSpc>
                <a:spcPct val="150000"/>
              </a:lnSpc>
            </a:pPr>
            <a:r>
              <a:rPr lang="hu-HU" sz="1100" dirty="0"/>
              <a:t>N</a:t>
            </a:r>
            <a:r>
              <a:rPr lang="hu-HU" sz="1100" dirty="0" smtClean="0"/>
              <a:t>yomtatott </a:t>
            </a:r>
            <a:r>
              <a:rPr lang="hu-HU" sz="1100" dirty="0"/>
              <a:t>sajtó, online média, rádió- és TV interjú</a:t>
            </a:r>
            <a:endParaRPr lang="hu-HU" sz="1100" b="1" dirty="0"/>
          </a:p>
          <a:p>
            <a:pPr>
              <a:lnSpc>
                <a:spcPct val="150000"/>
              </a:lnSpc>
            </a:pPr>
            <a:r>
              <a:rPr lang="hu-HU" sz="1200" b="1" dirty="0"/>
              <a:t>Javasolt időzítés: </a:t>
            </a:r>
            <a:r>
              <a:rPr lang="hu-HU" sz="1100" dirty="0" smtClean="0"/>
              <a:t>2020. július (dobozba kell rakni,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100" dirty="0" smtClean="0"/>
              <a:t>       és figyelni a híreket, már egy héttel előtte tudni fogjuk)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97" y="987574"/>
            <a:ext cx="188059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Z:\01_Clients\Knauf Insulation\Events&amp;Activities\2020\Proposal\képek\28745849_9dd48f48c140da22298144538b428be3_w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59782"/>
            <a:ext cx="2473869" cy="164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50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Zajcsökkentés, szigeteléssel akár a Szigetzaj ellen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562727"/>
            <a:ext cx="5040560" cy="4277275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hu-HU" sz="1260" b="1" dirty="0"/>
              <a:t>Fókusz:</a:t>
            </a:r>
          </a:p>
          <a:p>
            <a:pPr lvl="1">
              <a:lnSpc>
                <a:spcPct val="160000"/>
              </a:lnSpc>
            </a:pPr>
            <a:r>
              <a:rPr lang="hu-HU" altLang="hu-HU" sz="1080" dirty="0"/>
              <a:t>Lakóterünk zajszintje, a szigetelés zajcsökkentő </a:t>
            </a:r>
            <a:r>
              <a:rPr lang="hu-HU" altLang="hu-HU" sz="1080" dirty="0" smtClean="0"/>
              <a:t>hatása</a:t>
            </a:r>
          </a:p>
          <a:p>
            <a:pPr lvl="1">
              <a:lnSpc>
                <a:spcPct val="160000"/>
              </a:lnSpc>
            </a:pPr>
            <a:r>
              <a:rPr lang="hu-HU" altLang="hu-HU" sz="1100" dirty="0"/>
              <a:t>Mennyire hangos környezetben élünk és hogyan segíti a zaj csökkentését a szigetelés? </a:t>
            </a:r>
            <a:endParaRPr lang="hu-HU" altLang="hu-HU" sz="1080" dirty="0"/>
          </a:p>
          <a:p>
            <a:pPr lvl="1">
              <a:lnSpc>
                <a:spcPct val="160000"/>
              </a:lnSpc>
            </a:pPr>
            <a:r>
              <a:rPr lang="hu-HU" altLang="hu-HU" sz="1080" dirty="0"/>
              <a:t>Reflektálás aktuális problémára: </a:t>
            </a:r>
            <a:r>
              <a:rPr lang="hu-HU" altLang="hu-HU" sz="1080" dirty="0" smtClean="0"/>
              <a:t>Szigetfesztivál</a:t>
            </a:r>
            <a:endParaRPr lang="hu-HU" altLang="hu-HU" sz="1080" dirty="0"/>
          </a:p>
          <a:p>
            <a:pPr>
              <a:lnSpc>
                <a:spcPct val="160000"/>
              </a:lnSpc>
            </a:pPr>
            <a:r>
              <a:rPr lang="hu-HU" sz="1350" b="1" dirty="0"/>
              <a:t>Témák:</a:t>
            </a:r>
            <a:r>
              <a:rPr lang="hu-HU" sz="1350" dirty="0"/>
              <a:t> </a:t>
            </a:r>
            <a:endParaRPr lang="hu-HU" sz="1000" dirty="0"/>
          </a:p>
          <a:p>
            <a:pPr lvl="1">
              <a:lnSpc>
                <a:spcPct val="160000"/>
              </a:lnSpc>
            </a:pPr>
            <a:r>
              <a:rPr lang="hu-HU" altLang="hu-HU" sz="1100" dirty="0"/>
              <a:t>Zajártalom hatása a közérzetünkre</a:t>
            </a:r>
          </a:p>
          <a:p>
            <a:pPr lvl="1">
              <a:lnSpc>
                <a:spcPct val="160000"/>
              </a:lnSpc>
            </a:pPr>
            <a:r>
              <a:rPr lang="hu-HU" altLang="hu-HU" sz="1100" dirty="0"/>
              <a:t>Zavaró zajok forrásai</a:t>
            </a:r>
          </a:p>
          <a:p>
            <a:pPr lvl="1">
              <a:lnSpc>
                <a:spcPct val="160000"/>
              </a:lnSpc>
            </a:pPr>
            <a:r>
              <a:rPr lang="hu-HU" altLang="hu-HU" sz="1080" dirty="0" smtClean="0"/>
              <a:t>A </a:t>
            </a:r>
            <a:r>
              <a:rPr lang="hu-HU" altLang="hu-HU" sz="1080" dirty="0" smtClean="0"/>
              <a:t>házunkba beszűrődő </a:t>
            </a:r>
            <a:r>
              <a:rPr lang="hu-HU" altLang="hu-HU" sz="1080" dirty="0"/>
              <a:t>zajok </a:t>
            </a:r>
            <a:r>
              <a:rPr lang="hu-HU" altLang="hu-HU" sz="1080" dirty="0" smtClean="0"/>
              <a:t>csökkentése szigeteléssel</a:t>
            </a:r>
          </a:p>
          <a:p>
            <a:pPr>
              <a:lnSpc>
                <a:spcPct val="160000"/>
              </a:lnSpc>
            </a:pPr>
            <a:r>
              <a:rPr lang="hu-HU" sz="1260" b="1" dirty="0" smtClean="0"/>
              <a:t>Eszközök</a:t>
            </a:r>
            <a:r>
              <a:rPr lang="hu-HU" sz="1260" b="1" dirty="0"/>
              <a:t>: </a:t>
            </a:r>
          </a:p>
          <a:p>
            <a:pPr lvl="1">
              <a:lnSpc>
                <a:spcPct val="160000"/>
              </a:lnSpc>
            </a:pPr>
            <a:r>
              <a:rPr lang="hu-HU" sz="1080" dirty="0"/>
              <a:t>Sajtóközlemény </a:t>
            </a:r>
            <a:r>
              <a:rPr lang="hu-HU" sz="1080" dirty="0" smtClean="0"/>
              <a:t>akusztikai tervező közreműködésével</a:t>
            </a:r>
            <a:endParaRPr lang="hu-HU" sz="1080" dirty="0"/>
          </a:p>
          <a:p>
            <a:pPr>
              <a:lnSpc>
                <a:spcPct val="160000"/>
              </a:lnSpc>
            </a:pPr>
            <a:r>
              <a:rPr lang="hu-HU" sz="1260" b="1" dirty="0"/>
              <a:t>Média megjelenés:</a:t>
            </a:r>
          </a:p>
          <a:p>
            <a:pPr lvl="1">
              <a:lnSpc>
                <a:spcPct val="160000"/>
              </a:lnSpc>
            </a:pPr>
            <a:r>
              <a:rPr lang="hu-HU" sz="1080" dirty="0"/>
              <a:t>Nyomtatott sajtó, online média, rádió- és TV </a:t>
            </a:r>
            <a:r>
              <a:rPr lang="hu-HU" sz="1080" dirty="0" smtClean="0"/>
              <a:t>interjú, </a:t>
            </a:r>
          </a:p>
          <a:p>
            <a:pPr>
              <a:lnSpc>
                <a:spcPct val="160000"/>
              </a:lnSpc>
            </a:pPr>
            <a:r>
              <a:rPr lang="hu-HU" altLang="hu-HU" sz="1260" b="1" dirty="0" smtClean="0"/>
              <a:t>Javasolt időzítés</a:t>
            </a:r>
            <a:r>
              <a:rPr lang="hu-HU" altLang="hu-HU" sz="1260" dirty="0" smtClean="0"/>
              <a:t>: </a:t>
            </a:r>
            <a:r>
              <a:rPr lang="hu-HU" altLang="hu-HU" sz="1100" dirty="0" smtClean="0"/>
              <a:t>2020. augusztus eleje Szigetfesztivál</a:t>
            </a:r>
            <a:endParaRPr lang="en-US" altLang="hu-HU" sz="1100" dirty="0" smtClean="0"/>
          </a:p>
          <a:p>
            <a:endParaRPr lang="en-US" sz="1260" b="1" dirty="0"/>
          </a:p>
        </p:txBody>
      </p:sp>
      <p:pic>
        <p:nvPicPr>
          <p:cNvPr id="5" name="Picture 6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/>
        </p:blipFill>
        <p:spPr bwMode="auto">
          <a:xfrm>
            <a:off x="5868144" y="699542"/>
            <a:ext cx="2665361" cy="198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3075806"/>
            <a:ext cx="2093728" cy="139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2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Zajszigetelés házon belül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562727"/>
            <a:ext cx="5040560" cy="42772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hu-HU" sz="1260" b="1" dirty="0"/>
              <a:t>Fókusz:</a:t>
            </a:r>
          </a:p>
          <a:p>
            <a:pPr lvl="1">
              <a:lnSpc>
                <a:spcPct val="160000"/>
              </a:lnSpc>
            </a:pPr>
            <a:r>
              <a:rPr lang="hu-HU" altLang="hu-HU" sz="1200" dirty="0" smtClean="0"/>
              <a:t>Mennyire </a:t>
            </a:r>
            <a:r>
              <a:rPr lang="hu-HU" altLang="hu-HU" sz="1200" dirty="0"/>
              <a:t>hangos környezetben élünk és hogyan segíti a zaj csökkentését </a:t>
            </a:r>
            <a:r>
              <a:rPr lang="hu-HU" altLang="hu-HU" sz="1200" dirty="0" smtClean="0"/>
              <a:t>házon belül a </a:t>
            </a:r>
            <a:r>
              <a:rPr lang="hu-HU" altLang="hu-HU" sz="1200" dirty="0"/>
              <a:t>szigetelés? </a:t>
            </a:r>
          </a:p>
          <a:p>
            <a:pPr lvl="1">
              <a:lnSpc>
                <a:spcPct val="160000"/>
              </a:lnSpc>
            </a:pPr>
            <a:r>
              <a:rPr lang="hu-HU" altLang="hu-HU" sz="1200" dirty="0"/>
              <a:t>Reflektálás aktuális problémára: </a:t>
            </a:r>
            <a:r>
              <a:rPr lang="hu-HU" altLang="hu-HU" sz="1200" dirty="0" smtClean="0"/>
              <a:t>új ingatlanok </a:t>
            </a:r>
            <a:r>
              <a:rPr lang="hu-HU" altLang="hu-HU" sz="1200" dirty="0" smtClean="0"/>
              <a:t>zajszigetelése </a:t>
            </a:r>
            <a:endParaRPr lang="hu-HU" altLang="hu-HU" sz="1200" dirty="0"/>
          </a:p>
          <a:p>
            <a:pPr>
              <a:lnSpc>
                <a:spcPct val="160000"/>
              </a:lnSpc>
            </a:pPr>
            <a:r>
              <a:rPr lang="hu-HU" sz="1350" b="1" dirty="0"/>
              <a:t>Témák:</a:t>
            </a:r>
            <a:r>
              <a:rPr lang="hu-HU" sz="1350" dirty="0"/>
              <a:t> </a:t>
            </a:r>
            <a:endParaRPr lang="hu-HU" sz="1000" dirty="0"/>
          </a:p>
          <a:p>
            <a:pPr lvl="1">
              <a:lnSpc>
                <a:spcPct val="160000"/>
              </a:lnSpc>
            </a:pPr>
            <a:r>
              <a:rPr lang="hu-HU" altLang="hu-HU" sz="1200" dirty="0" smtClean="0"/>
              <a:t>Mi a biztosíték arra, hogy jól tervezett és jól kivitelezett a válaszfalak, födémek szigetelése</a:t>
            </a:r>
            <a:endParaRPr lang="hu-HU" altLang="hu-HU" sz="1200" dirty="0"/>
          </a:p>
          <a:p>
            <a:pPr lvl="1">
              <a:lnSpc>
                <a:spcPct val="160000"/>
              </a:lnSpc>
            </a:pPr>
            <a:r>
              <a:rPr lang="hu-HU" altLang="hu-HU" sz="1200" dirty="0" smtClean="0"/>
              <a:t>Hogyan állapíthatom meg vásárláskor, hogy megfelel a lakásom az akusztikai előírásoknak? </a:t>
            </a:r>
          </a:p>
          <a:p>
            <a:pPr lvl="1">
              <a:lnSpc>
                <a:spcPct val="160000"/>
              </a:lnSpc>
            </a:pPr>
            <a:r>
              <a:rPr lang="hu-HU" altLang="hu-HU" sz="1200" dirty="0" smtClean="0"/>
              <a:t>Utólagos zajcsökkentés</a:t>
            </a:r>
            <a:endParaRPr lang="hu-HU" altLang="hu-HU" sz="1200" dirty="0"/>
          </a:p>
          <a:p>
            <a:pPr lvl="1">
              <a:lnSpc>
                <a:spcPct val="160000"/>
              </a:lnSpc>
            </a:pPr>
            <a:r>
              <a:rPr lang="hu-HU" altLang="hu-HU" sz="1200" dirty="0" smtClean="0"/>
              <a:t>A lakásba átszűrődő </a:t>
            </a:r>
            <a:r>
              <a:rPr lang="hu-HU" altLang="hu-HU" sz="1200" dirty="0"/>
              <a:t>zajok </a:t>
            </a:r>
            <a:r>
              <a:rPr lang="hu-HU" altLang="hu-HU" sz="1200" dirty="0" smtClean="0"/>
              <a:t>csökkentése szigeteléssel</a:t>
            </a:r>
            <a:endParaRPr lang="hu-HU" altLang="hu-HU" sz="1080" dirty="0" smtClean="0"/>
          </a:p>
          <a:p>
            <a:pPr>
              <a:lnSpc>
                <a:spcPct val="160000"/>
              </a:lnSpc>
            </a:pPr>
            <a:r>
              <a:rPr lang="hu-HU" sz="1260" b="1" dirty="0" smtClean="0"/>
              <a:t>Eszközök</a:t>
            </a:r>
            <a:r>
              <a:rPr lang="hu-HU" sz="1260" b="1" dirty="0"/>
              <a:t>: </a:t>
            </a:r>
          </a:p>
          <a:p>
            <a:pPr lvl="1">
              <a:lnSpc>
                <a:spcPct val="160000"/>
              </a:lnSpc>
            </a:pPr>
            <a:r>
              <a:rPr lang="hu-HU" sz="1200" dirty="0"/>
              <a:t>Sajtóközlemény </a:t>
            </a:r>
            <a:r>
              <a:rPr lang="hu-HU" sz="1200" dirty="0" smtClean="0"/>
              <a:t>akusztikai tervező közreműködésével</a:t>
            </a:r>
            <a:endParaRPr lang="hu-HU" sz="1200" dirty="0"/>
          </a:p>
          <a:p>
            <a:pPr>
              <a:lnSpc>
                <a:spcPct val="160000"/>
              </a:lnSpc>
            </a:pPr>
            <a:r>
              <a:rPr lang="hu-HU" sz="1260" b="1" dirty="0"/>
              <a:t>Média megjelenés:</a:t>
            </a:r>
          </a:p>
          <a:p>
            <a:pPr lvl="1">
              <a:lnSpc>
                <a:spcPct val="160000"/>
              </a:lnSpc>
            </a:pPr>
            <a:r>
              <a:rPr lang="hu-HU" sz="1200" dirty="0"/>
              <a:t>Nyomtatott sajtó, online média, rádió- és TV </a:t>
            </a:r>
            <a:r>
              <a:rPr lang="hu-HU" sz="1200" dirty="0" smtClean="0"/>
              <a:t>interjú</a:t>
            </a:r>
            <a:r>
              <a:rPr lang="hu-HU" sz="1080" dirty="0" smtClean="0"/>
              <a:t>, </a:t>
            </a:r>
          </a:p>
          <a:p>
            <a:pPr>
              <a:lnSpc>
                <a:spcPct val="160000"/>
              </a:lnSpc>
            </a:pPr>
            <a:r>
              <a:rPr lang="hu-HU" altLang="hu-HU" sz="1260" b="1" dirty="0" smtClean="0"/>
              <a:t>Javasolt időzítés</a:t>
            </a:r>
            <a:r>
              <a:rPr lang="hu-HU" altLang="hu-HU" sz="1260" dirty="0" smtClean="0"/>
              <a:t>: </a:t>
            </a:r>
            <a:r>
              <a:rPr lang="hu-HU" altLang="hu-HU" sz="1200" dirty="0" smtClean="0"/>
              <a:t>2020. augusztus eleje</a:t>
            </a:r>
            <a:endParaRPr lang="en-US" sz="1400" b="1" dirty="0"/>
          </a:p>
        </p:txBody>
      </p:sp>
      <p:pic>
        <p:nvPicPr>
          <p:cNvPr id="5" name="Picture 6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/>
        </p:blipFill>
        <p:spPr bwMode="auto">
          <a:xfrm>
            <a:off x="5868144" y="699542"/>
            <a:ext cx="2665361" cy="198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3075806"/>
            <a:ext cx="2093728" cy="139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9208" y="199086"/>
            <a:ext cx="8075240" cy="356440"/>
          </a:xfrm>
        </p:spPr>
        <p:txBody>
          <a:bodyPr/>
          <a:lstStyle/>
          <a:p>
            <a:r>
              <a:rPr lang="hu-HU" dirty="0" smtClean="0"/>
              <a:t>Unokáink már látni fogják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627534"/>
            <a:ext cx="5915000" cy="396732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hu-HU" sz="1300" b="1" dirty="0" smtClean="0"/>
              <a:t>Fókusz</a:t>
            </a:r>
            <a:r>
              <a:rPr lang="hu-HU" sz="1300" b="1" dirty="0"/>
              <a:t>: </a:t>
            </a:r>
            <a:endParaRPr lang="hu-HU" sz="1300" b="1" dirty="0" smtClean="0"/>
          </a:p>
          <a:p>
            <a:pPr lvl="1">
              <a:lnSpc>
                <a:spcPct val="150000"/>
              </a:lnSpc>
            </a:pPr>
            <a:r>
              <a:rPr lang="hu-HU" sz="1300" dirty="0" smtClean="0"/>
              <a:t>Családi ház/épület megújulási ráták összehasonlítása országrészenként</a:t>
            </a:r>
            <a:endParaRPr lang="hu-HU" sz="1300" dirty="0"/>
          </a:p>
          <a:p>
            <a:pPr>
              <a:lnSpc>
                <a:spcPct val="150000"/>
              </a:lnSpc>
            </a:pPr>
            <a:r>
              <a:rPr lang="hu-HU" sz="1300" b="1" dirty="0" smtClean="0"/>
              <a:t>Témák</a:t>
            </a:r>
            <a:r>
              <a:rPr lang="hu-HU" sz="1300" b="1" dirty="0"/>
              <a:t>:</a:t>
            </a:r>
          </a:p>
          <a:p>
            <a:pPr lvl="1">
              <a:lnSpc>
                <a:spcPct val="150000"/>
              </a:lnSpc>
            </a:pPr>
            <a:r>
              <a:rPr lang="hu-HU" sz="1300" dirty="0" smtClean="0"/>
              <a:t>Mekkora az egyes országrészek családi ház/épület megújulási rátája?</a:t>
            </a:r>
          </a:p>
          <a:p>
            <a:pPr lvl="1">
              <a:lnSpc>
                <a:spcPct val="150000"/>
              </a:lnSpc>
            </a:pPr>
            <a:r>
              <a:rPr lang="hu-HU" sz="1300" dirty="0" smtClean="0"/>
              <a:t>Melyek a leg-energiahatékonyabb magyarországi települések?</a:t>
            </a:r>
          </a:p>
          <a:p>
            <a:pPr lvl="1">
              <a:lnSpc>
                <a:spcPct val="150000"/>
              </a:lnSpc>
            </a:pPr>
            <a:r>
              <a:rPr lang="hu-HU" sz="1300" dirty="0" smtClean="0"/>
              <a:t>Mikor lesz a teljes hazai családi ház és épületállomány korszerű?</a:t>
            </a:r>
          </a:p>
          <a:p>
            <a:pPr lvl="1">
              <a:lnSpc>
                <a:spcPct val="150000"/>
              </a:lnSpc>
            </a:pPr>
            <a:r>
              <a:rPr lang="hu-HU" sz="1300" dirty="0"/>
              <a:t>A hőszigetelés </a:t>
            </a:r>
            <a:r>
              <a:rPr lang="hu-HU" sz="1300" dirty="0" smtClean="0"/>
              <a:t>„kitermeli” </a:t>
            </a:r>
            <a:r>
              <a:rPr lang="hu-HU" sz="1300" dirty="0"/>
              <a:t>az </a:t>
            </a:r>
            <a:r>
              <a:rPr lang="hu-HU" sz="1300" dirty="0" smtClean="0"/>
              <a:t>árát</a:t>
            </a:r>
            <a:endParaRPr lang="hu-HU" sz="1300" dirty="0"/>
          </a:p>
          <a:p>
            <a:pPr lvl="1">
              <a:lnSpc>
                <a:spcPct val="150000"/>
              </a:lnSpc>
            </a:pPr>
            <a:endParaRPr lang="hu-HU" sz="1300" dirty="0"/>
          </a:p>
          <a:p>
            <a:pPr>
              <a:lnSpc>
                <a:spcPct val="150000"/>
              </a:lnSpc>
            </a:pPr>
            <a:r>
              <a:rPr lang="hu-HU" sz="1300" b="1" dirty="0" smtClean="0"/>
              <a:t>Eszközök</a:t>
            </a:r>
            <a:r>
              <a:rPr lang="hu-HU" sz="1300" b="1" dirty="0"/>
              <a:t>:</a:t>
            </a:r>
          </a:p>
          <a:p>
            <a:pPr lvl="1">
              <a:lnSpc>
                <a:spcPct val="150000"/>
              </a:lnSpc>
            </a:pPr>
            <a:r>
              <a:rPr lang="hu-HU" sz="1300" dirty="0" smtClean="0"/>
              <a:t>Sajtóközlemény</a:t>
            </a:r>
          </a:p>
          <a:p>
            <a:pPr lvl="1">
              <a:lnSpc>
                <a:spcPct val="150000"/>
              </a:lnSpc>
            </a:pPr>
            <a:r>
              <a:rPr lang="hu-HU" sz="1400" dirty="0" smtClean="0"/>
              <a:t>Együttműködés: „</a:t>
            </a:r>
            <a:r>
              <a:rPr lang="hu-HU" sz="1300" b="1" dirty="0" smtClean="0"/>
              <a:t>MAGYAR </a:t>
            </a:r>
            <a:r>
              <a:rPr lang="hu-HU" sz="1300" b="1" dirty="0"/>
              <a:t>CSALÁDI HÁZ TULAJDONOSOK </a:t>
            </a:r>
            <a:r>
              <a:rPr lang="hu-HU" sz="1300" b="1" dirty="0" smtClean="0"/>
              <a:t>EGYESÜLETE”</a:t>
            </a:r>
            <a:endParaRPr lang="hu-HU" sz="1300" b="1" dirty="0"/>
          </a:p>
          <a:p>
            <a:pPr>
              <a:lnSpc>
                <a:spcPct val="150000"/>
              </a:lnSpc>
            </a:pPr>
            <a:r>
              <a:rPr lang="hu-HU" sz="1300" b="1" dirty="0"/>
              <a:t>Cél </a:t>
            </a:r>
            <a:r>
              <a:rPr lang="hu-HU" sz="1300" b="1" dirty="0" smtClean="0"/>
              <a:t>média:</a:t>
            </a:r>
            <a:endParaRPr lang="hu-HU" sz="1300" b="1" dirty="0"/>
          </a:p>
          <a:p>
            <a:pPr lvl="1">
              <a:lnSpc>
                <a:spcPct val="150000"/>
              </a:lnSpc>
            </a:pPr>
            <a:r>
              <a:rPr lang="hu-HU" sz="1300" dirty="0"/>
              <a:t>N</a:t>
            </a:r>
            <a:r>
              <a:rPr lang="hu-HU" sz="1300" dirty="0" smtClean="0"/>
              <a:t>yomtatott </a:t>
            </a:r>
            <a:r>
              <a:rPr lang="hu-HU" sz="1300" dirty="0"/>
              <a:t>sajtó, online média, rádió- és TV interjú</a:t>
            </a:r>
            <a:endParaRPr lang="hu-HU" sz="1300" b="1" dirty="0"/>
          </a:p>
          <a:p>
            <a:pPr>
              <a:lnSpc>
                <a:spcPct val="150000"/>
              </a:lnSpc>
            </a:pPr>
            <a:r>
              <a:rPr lang="hu-HU" sz="1300" b="1" dirty="0"/>
              <a:t>Javasolt időzítés: </a:t>
            </a:r>
            <a:r>
              <a:rPr lang="hu-HU" sz="1300" dirty="0" smtClean="0"/>
              <a:t>2020. szeptember</a:t>
            </a:r>
            <a:endParaRPr lang="en-US" sz="1300" dirty="0"/>
          </a:p>
          <a:p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779662"/>
            <a:ext cx="3465318" cy="15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prezentáció tartalma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703610"/>
            <a:ext cx="5328592" cy="287625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hu-HU" sz="1400" b="1" dirty="0" smtClean="0"/>
              <a:t>Háttér</a:t>
            </a:r>
          </a:p>
          <a:p>
            <a:pPr>
              <a:lnSpc>
                <a:spcPct val="200000"/>
              </a:lnSpc>
            </a:pPr>
            <a:endParaRPr lang="hu-HU" sz="700" b="1" dirty="0" smtClean="0"/>
          </a:p>
          <a:p>
            <a:pPr>
              <a:lnSpc>
                <a:spcPct val="200000"/>
              </a:lnSpc>
            </a:pPr>
            <a:r>
              <a:rPr lang="hu-HU" sz="1400" b="1" dirty="0" smtClean="0"/>
              <a:t>Stratégia</a:t>
            </a:r>
            <a:endParaRPr lang="hu-HU" sz="1400" b="1" dirty="0"/>
          </a:p>
          <a:p>
            <a:pPr>
              <a:lnSpc>
                <a:spcPct val="200000"/>
              </a:lnSpc>
            </a:pPr>
            <a:endParaRPr lang="hu-HU" sz="600" b="1" dirty="0" smtClean="0"/>
          </a:p>
          <a:p>
            <a:pPr>
              <a:lnSpc>
                <a:spcPct val="200000"/>
              </a:lnSpc>
            </a:pPr>
            <a:r>
              <a:rPr lang="hu-HU" sz="1400" b="1" dirty="0" smtClean="0"/>
              <a:t>2020</a:t>
            </a:r>
            <a:r>
              <a:rPr lang="hu-HU" sz="1400" b="1" dirty="0" smtClean="0"/>
              <a:t>. évi kommunikációs javaslatok</a:t>
            </a:r>
          </a:p>
          <a:p>
            <a:pPr lvl="1">
              <a:lnSpc>
                <a:spcPct val="200000"/>
              </a:lnSpc>
            </a:pPr>
            <a:r>
              <a:rPr lang="hu-HU" sz="1100" dirty="0"/>
              <a:t>Ecose® aktivitások</a:t>
            </a:r>
          </a:p>
          <a:p>
            <a:pPr lvl="1">
              <a:lnSpc>
                <a:spcPct val="200000"/>
              </a:lnSpc>
            </a:pPr>
            <a:r>
              <a:rPr lang="hu-HU" sz="1100" dirty="0"/>
              <a:t>Sajtóközlemény </a:t>
            </a:r>
            <a:r>
              <a:rPr lang="hu-HU" sz="1100" dirty="0" smtClean="0"/>
              <a:t>témajavaslatok</a:t>
            </a:r>
            <a:endParaRPr lang="hu-HU" sz="1400" b="1" dirty="0" smtClean="0"/>
          </a:p>
          <a:p>
            <a:pPr>
              <a:lnSpc>
                <a:spcPct val="200000"/>
              </a:lnSpc>
            </a:pPr>
            <a:endParaRPr lang="hu-HU" sz="700" b="1" dirty="0" smtClean="0"/>
          </a:p>
          <a:p>
            <a:pPr>
              <a:lnSpc>
                <a:spcPct val="200000"/>
              </a:lnSpc>
            </a:pPr>
            <a:r>
              <a:rPr lang="hu-HU" sz="1400" b="1" dirty="0" err="1" smtClean="0"/>
              <a:t>Timing</a:t>
            </a:r>
            <a:r>
              <a:rPr lang="hu-HU" sz="1400" b="1" dirty="0" smtClean="0"/>
              <a:t> </a:t>
            </a:r>
            <a:r>
              <a:rPr lang="hu-HU" sz="1400" b="1" dirty="0" smtClean="0"/>
              <a:t>&amp; Budget</a:t>
            </a:r>
            <a:endParaRPr lang="hu-HU" sz="1400" b="1" dirty="0"/>
          </a:p>
          <a:p>
            <a:pPr lvl="1">
              <a:lnSpc>
                <a:spcPct val="200000"/>
              </a:lnSpc>
            </a:pPr>
            <a:endParaRPr lang="hu-HU" sz="1200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31590"/>
            <a:ext cx="3097854" cy="28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96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173883"/>
            <a:ext cx="6552728" cy="356440"/>
          </a:xfrm>
        </p:spPr>
        <p:txBody>
          <a:bodyPr/>
          <a:lstStyle/>
          <a:p>
            <a:r>
              <a:rPr lang="hu-HU" dirty="0" smtClean="0"/>
              <a:t>Ipari épületek energiahatékonysága 2.0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13183" y="572973"/>
            <a:ext cx="4156970" cy="4277275"/>
          </a:xfrm>
        </p:spPr>
        <p:txBody>
          <a:bodyPr>
            <a:normAutofit fontScale="92500" lnSpcReduction="20000"/>
          </a:bodyPr>
          <a:lstStyle/>
          <a:p>
            <a:pPr marL="308610" lvl="2" indent="-308610">
              <a:lnSpc>
                <a:spcPct val="200000"/>
              </a:lnSpc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hu-HU" altLang="hu-HU" sz="1260" b="1" dirty="0"/>
              <a:t>Fókusz:</a:t>
            </a:r>
            <a:endParaRPr lang="en-GB" altLang="hu-HU" sz="1260" b="1" dirty="0"/>
          </a:p>
          <a:p>
            <a:pPr lvl="1">
              <a:lnSpc>
                <a:spcPct val="150000"/>
              </a:lnSpc>
            </a:pPr>
            <a:r>
              <a:rPr lang="hu-HU" sz="1050" dirty="0" smtClean="0"/>
              <a:t>Mely országrészekben vannak a legenergiahatékonyabb ipari ingatlanok</a:t>
            </a:r>
            <a:endParaRPr lang="hu-HU" sz="1050" dirty="0"/>
          </a:p>
          <a:p>
            <a:pPr>
              <a:lnSpc>
                <a:spcPct val="200000"/>
              </a:lnSpc>
            </a:pPr>
            <a:r>
              <a:rPr lang="hu-HU" altLang="hu-HU" sz="1260" b="1" dirty="0" smtClean="0"/>
              <a:t>Téma</a:t>
            </a:r>
            <a:r>
              <a:rPr lang="hu-HU" altLang="hu-HU" sz="1260" b="1" dirty="0"/>
              <a:t>:</a:t>
            </a:r>
          </a:p>
          <a:p>
            <a:pPr lvl="1">
              <a:lnSpc>
                <a:spcPct val="150000"/>
              </a:lnSpc>
            </a:pPr>
            <a:r>
              <a:rPr lang="hu-HU" sz="1050" dirty="0"/>
              <a:t>Az energiahatékony raktárak kiadhatósága, eladhatósága, bérleti díja</a:t>
            </a:r>
          </a:p>
          <a:p>
            <a:pPr lvl="1">
              <a:lnSpc>
                <a:spcPct val="150000"/>
              </a:lnSpc>
            </a:pPr>
            <a:r>
              <a:rPr lang="hu-HU" sz="1050" dirty="0"/>
              <a:t>A szigetelés szerepe a raktárak </a:t>
            </a:r>
            <a:r>
              <a:rPr lang="hu-HU" sz="1050" dirty="0" smtClean="0"/>
              <a:t>energiahatékonyságában</a:t>
            </a:r>
          </a:p>
          <a:p>
            <a:pPr lvl="1">
              <a:lnSpc>
                <a:spcPct val="150000"/>
              </a:lnSpc>
            </a:pPr>
            <a:r>
              <a:rPr lang="hu-HU" sz="1050" dirty="0" smtClean="0"/>
              <a:t>A szigetelés alkalmazásának helye ipari épületeken</a:t>
            </a:r>
            <a:endParaRPr lang="hu-HU" sz="1050" dirty="0" smtClean="0"/>
          </a:p>
          <a:p>
            <a:pPr>
              <a:lnSpc>
                <a:spcPct val="150000"/>
              </a:lnSpc>
            </a:pPr>
            <a:r>
              <a:rPr lang="hu-HU" sz="1260" b="1" dirty="0" smtClean="0"/>
              <a:t>Eszközök</a:t>
            </a:r>
            <a:r>
              <a:rPr lang="hu-HU" sz="1260" b="1" dirty="0"/>
              <a:t>:</a:t>
            </a:r>
          </a:p>
          <a:p>
            <a:pPr lvl="1">
              <a:lnSpc>
                <a:spcPct val="150000"/>
              </a:lnSpc>
            </a:pPr>
            <a:r>
              <a:rPr lang="hu-HU" sz="1080" dirty="0" smtClean="0"/>
              <a:t>Sajtóközlemény e</a:t>
            </a:r>
            <a:r>
              <a:rPr lang="hu-HU" sz="1050" dirty="0" smtClean="0"/>
              <a:t>gyüttműködésben </a:t>
            </a:r>
            <a:r>
              <a:rPr lang="hu-HU" sz="1050" dirty="0"/>
              <a:t>a Raktarinfo.hu oldallal</a:t>
            </a:r>
          </a:p>
          <a:p>
            <a:pPr>
              <a:lnSpc>
                <a:spcPct val="150000"/>
              </a:lnSpc>
            </a:pPr>
            <a:r>
              <a:rPr lang="hu-HU" sz="1260" b="1" dirty="0" smtClean="0"/>
              <a:t>Média </a:t>
            </a:r>
            <a:r>
              <a:rPr lang="hu-HU" sz="1260" b="1" dirty="0"/>
              <a:t>megjelenés:</a:t>
            </a:r>
          </a:p>
          <a:p>
            <a:pPr lvl="1">
              <a:lnSpc>
                <a:spcPct val="150000"/>
              </a:lnSpc>
            </a:pPr>
            <a:r>
              <a:rPr lang="hu-HU" sz="1080" dirty="0"/>
              <a:t>nyomtatott sajtó, online média, rádió- és TV interjú</a:t>
            </a:r>
            <a:endParaRPr lang="hu-HU" sz="1080" b="1" dirty="0"/>
          </a:p>
          <a:p>
            <a:pPr>
              <a:lnSpc>
                <a:spcPct val="150000"/>
              </a:lnSpc>
            </a:pPr>
            <a:r>
              <a:rPr lang="hu-HU" sz="1260" b="1" dirty="0"/>
              <a:t>Javasolt időzítés: </a:t>
            </a:r>
            <a:r>
              <a:rPr lang="hu-HU" sz="1080" dirty="0" smtClean="0"/>
              <a:t>2020. ősz</a:t>
            </a:r>
            <a:endParaRPr lang="en-US" sz="1080" dirty="0"/>
          </a:p>
          <a:p>
            <a:pPr lvl="2">
              <a:lnSpc>
                <a:spcPct val="200000"/>
              </a:lnSpc>
            </a:pPr>
            <a:endParaRPr lang="hu-HU" sz="990" dirty="0"/>
          </a:p>
          <a:p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263" y="2711610"/>
            <a:ext cx="1514369" cy="201915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160" y="921642"/>
            <a:ext cx="2284497" cy="165618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392" y="2240520"/>
            <a:ext cx="887634" cy="9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195486"/>
            <a:ext cx="5897455" cy="356440"/>
          </a:xfrm>
        </p:spPr>
        <p:txBody>
          <a:bodyPr/>
          <a:lstStyle/>
          <a:p>
            <a:r>
              <a:rPr lang="hu-HU" dirty="0" smtClean="0"/>
              <a:t>Szigeteléssel az energiafüggőség ellen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8375" y="627534"/>
            <a:ext cx="4481006" cy="401804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u-HU" sz="1260" b="1" dirty="0"/>
              <a:t>Fókusz: </a:t>
            </a:r>
            <a:endParaRPr lang="hu-HU" sz="1260" b="1" dirty="0" smtClean="0"/>
          </a:p>
          <a:p>
            <a:pPr lvl="1">
              <a:lnSpc>
                <a:spcPct val="150000"/>
              </a:lnSpc>
            </a:pPr>
            <a:r>
              <a:rPr lang="hu-HU" sz="1080" dirty="0" smtClean="0"/>
              <a:t>Mennyivel csökkenti a szigetelés </a:t>
            </a:r>
            <a:r>
              <a:rPr lang="hu-HU" sz="1080" dirty="0" smtClean="0"/>
              <a:t>Magyarország </a:t>
            </a:r>
            <a:r>
              <a:rPr lang="hu-HU" sz="1080" dirty="0" smtClean="0"/>
              <a:t>energiafelhasználását </a:t>
            </a:r>
            <a:r>
              <a:rPr lang="hu-HU" sz="1080" dirty="0" smtClean="0"/>
              <a:t> és energiafüggőségét</a:t>
            </a:r>
            <a:endParaRPr lang="hu-HU" sz="1080" dirty="0" smtClean="0"/>
          </a:p>
          <a:p>
            <a:pPr>
              <a:lnSpc>
                <a:spcPct val="150000"/>
              </a:lnSpc>
            </a:pPr>
            <a:r>
              <a:rPr lang="hu-HU" sz="1260" b="1" dirty="0" smtClean="0"/>
              <a:t>Téma:</a:t>
            </a:r>
          </a:p>
          <a:p>
            <a:pPr lvl="1">
              <a:lnSpc>
                <a:spcPct val="150000"/>
              </a:lnSpc>
            </a:pPr>
            <a:r>
              <a:rPr lang="hu-HU" sz="1060" dirty="0" smtClean="0"/>
              <a:t>Energiahatékonyság szigeteléssel</a:t>
            </a:r>
          </a:p>
          <a:p>
            <a:pPr lvl="1">
              <a:lnSpc>
                <a:spcPct val="150000"/>
              </a:lnSpc>
            </a:pPr>
            <a:r>
              <a:rPr lang="hu-HU" sz="1060" dirty="0"/>
              <a:t>A Nemzetközi Energia Ügynökség </a:t>
            </a:r>
            <a:r>
              <a:rPr lang="hu-HU" sz="1060" dirty="0" smtClean="0"/>
              <a:t>felmérése </a:t>
            </a:r>
            <a:r>
              <a:rPr lang="hu-HU" sz="1060" dirty="0"/>
              <a:t>szerint a világ energiaszükséglete 2035-re 33%-kal nőni </a:t>
            </a:r>
            <a:r>
              <a:rPr lang="hu-HU" sz="1060" dirty="0" smtClean="0"/>
              <a:t>fog </a:t>
            </a:r>
          </a:p>
          <a:p>
            <a:pPr lvl="1">
              <a:lnSpc>
                <a:spcPct val="150000"/>
              </a:lnSpc>
            </a:pPr>
            <a:r>
              <a:rPr lang="hu-HU" sz="1050" dirty="0" smtClean="0"/>
              <a:t>Az </a:t>
            </a:r>
            <a:r>
              <a:rPr lang="hu-HU" sz="1050" dirty="0"/>
              <a:t>évi ~500 milliárd eurós energiaveszteség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sz="1050" dirty="0"/>
              <a:t>      40%-áért az európai épületállomány </a:t>
            </a:r>
            <a:r>
              <a:rPr lang="hu-HU" sz="1050" dirty="0" smtClean="0"/>
              <a:t>felel</a:t>
            </a:r>
            <a:endParaRPr lang="hu-HU" sz="1060" dirty="0" smtClean="0"/>
          </a:p>
          <a:p>
            <a:pPr lvl="1">
              <a:lnSpc>
                <a:spcPct val="150000"/>
              </a:lnSpc>
            </a:pPr>
            <a:r>
              <a:rPr lang="hu-HU" sz="1060" dirty="0" smtClean="0"/>
              <a:t>Magyarország unióban elfoglalt </a:t>
            </a:r>
            <a:r>
              <a:rPr lang="hu-HU" sz="1060" dirty="0" smtClean="0"/>
              <a:t>helye E6 szempontból</a:t>
            </a:r>
            <a:endParaRPr lang="hu-HU" sz="1060" dirty="0" smtClean="0"/>
          </a:p>
          <a:p>
            <a:pPr>
              <a:lnSpc>
                <a:spcPct val="160000"/>
              </a:lnSpc>
            </a:pPr>
            <a:r>
              <a:rPr lang="hu-HU" sz="1260" b="1" dirty="0" smtClean="0"/>
              <a:t>Eszközök</a:t>
            </a:r>
            <a:r>
              <a:rPr lang="hu-HU" sz="1260" b="1" dirty="0"/>
              <a:t>: </a:t>
            </a:r>
          </a:p>
          <a:p>
            <a:pPr lvl="1">
              <a:lnSpc>
                <a:spcPct val="160000"/>
              </a:lnSpc>
            </a:pPr>
            <a:r>
              <a:rPr lang="hu-HU" sz="1080" dirty="0"/>
              <a:t>Sajtóközlemény </a:t>
            </a:r>
          </a:p>
          <a:p>
            <a:pPr>
              <a:lnSpc>
                <a:spcPct val="160000"/>
              </a:lnSpc>
            </a:pPr>
            <a:r>
              <a:rPr lang="hu-HU" sz="1260" b="1" dirty="0"/>
              <a:t>Média megjelenés:</a:t>
            </a:r>
          </a:p>
          <a:p>
            <a:pPr lvl="1">
              <a:lnSpc>
                <a:spcPct val="160000"/>
              </a:lnSpc>
            </a:pPr>
            <a:r>
              <a:rPr lang="hu-HU" sz="1080" dirty="0"/>
              <a:t>Nyomtatott sajtó, online média, rádió- és TV </a:t>
            </a:r>
            <a:r>
              <a:rPr lang="hu-HU" sz="1080" dirty="0" smtClean="0"/>
              <a:t>interjú </a:t>
            </a:r>
            <a:endParaRPr lang="hu-HU" sz="1080" dirty="0"/>
          </a:p>
          <a:p>
            <a:pPr>
              <a:lnSpc>
                <a:spcPct val="150000"/>
              </a:lnSpc>
            </a:pPr>
            <a:r>
              <a:rPr lang="hu-HU" sz="1260" b="1" dirty="0"/>
              <a:t>Javasolt időzítés</a:t>
            </a:r>
            <a:r>
              <a:rPr lang="hu-HU" sz="1260" dirty="0"/>
              <a:t>: </a:t>
            </a:r>
            <a:r>
              <a:rPr lang="hu-HU" sz="1080" dirty="0" smtClean="0"/>
              <a:t>2020. ősz</a:t>
            </a:r>
            <a:endParaRPr lang="hu-HU" sz="1080" dirty="0"/>
          </a:p>
          <a:p>
            <a:endParaRPr lang="hu-HU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832059"/>
            <a:ext cx="3098675" cy="174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7774"/>
            <a:ext cx="3098675" cy="179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6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Szigeteléssel az energiaszegénység ellen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699542"/>
            <a:ext cx="5554960" cy="38953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u-HU" sz="1400" b="1" dirty="0"/>
              <a:t>Fókusz: </a:t>
            </a:r>
            <a:endParaRPr lang="hu-HU" sz="1400" b="1" dirty="0" smtClean="0"/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A szigetelés kiút az energiaszegénységből</a:t>
            </a:r>
          </a:p>
          <a:p>
            <a:pPr>
              <a:lnSpc>
                <a:spcPct val="150000"/>
              </a:lnSpc>
            </a:pPr>
            <a:endParaRPr lang="hu-HU" sz="1200" dirty="0"/>
          </a:p>
          <a:p>
            <a:pPr>
              <a:lnSpc>
                <a:spcPct val="150000"/>
              </a:lnSpc>
            </a:pPr>
            <a:r>
              <a:rPr lang="hu-HU" sz="1400" b="1" dirty="0" smtClean="0"/>
              <a:t>Témák:</a:t>
            </a:r>
          </a:p>
          <a:p>
            <a:pPr lvl="1">
              <a:lnSpc>
                <a:spcPct val="150000"/>
              </a:lnSpc>
            </a:pPr>
            <a:r>
              <a:rPr lang="hu-HU" sz="1100" dirty="0"/>
              <a:t>A hazai háztartások </a:t>
            </a:r>
            <a:r>
              <a:rPr lang="hu-HU" sz="1100" dirty="0" smtClean="0"/>
              <a:t>40</a:t>
            </a:r>
            <a:r>
              <a:rPr lang="hu-HU" sz="1100" dirty="0"/>
              <a:t>%-a él energiaszegénységben 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A jövedelem 40%-át költjük </a:t>
            </a:r>
            <a:r>
              <a:rPr lang="hu-HU" sz="1100" dirty="0"/>
              <a:t>energiára </a:t>
            </a:r>
            <a:endParaRPr lang="hu-HU" sz="1100" dirty="0" smtClean="0"/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Felmérés a </a:t>
            </a:r>
            <a:r>
              <a:rPr lang="hu-HU" sz="1100" dirty="0" err="1" smtClean="0"/>
              <a:t>Habitat</a:t>
            </a:r>
            <a:r>
              <a:rPr lang="hu-HU" sz="1100" dirty="0" smtClean="0"/>
              <a:t> </a:t>
            </a:r>
            <a:r>
              <a:rPr lang="hu-HU" sz="1100" dirty="0" err="1" smtClean="0"/>
              <a:t>for</a:t>
            </a:r>
            <a:r>
              <a:rPr lang="hu-HU" sz="1100" dirty="0" smtClean="0"/>
              <a:t> </a:t>
            </a:r>
            <a:r>
              <a:rPr lang="hu-HU" sz="1100" dirty="0" err="1" smtClean="0"/>
              <a:t>Humanity</a:t>
            </a:r>
            <a:r>
              <a:rPr lang="hu-HU" sz="1100" dirty="0" smtClean="0"/>
              <a:t> adatai alapján </a:t>
            </a:r>
          </a:p>
          <a:p>
            <a:pPr lvl="1">
              <a:lnSpc>
                <a:spcPct val="150000"/>
              </a:lnSpc>
            </a:pPr>
            <a:r>
              <a:rPr lang="hu-HU" sz="1100" dirty="0">
                <a:hlinkClick r:id="rId3"/>
              </a:rPr>
              <a:t>https://habitat.hu/mivel-foglalkozunk/lakhatasi-jelentesek/lakhatasi-jelentes-2018/lakasminoseg-es-energiaszegenyseg</a:t>
            </a:r>
            <a:r>
              <a:rPr lang="hu-HU" sz="1100" dirty="0" smtClean="0">
                <a:hlinkClick r:id="rId3"/>
              </a:rPr>
              <a:t>/</a:t>
            </a:r>
            <a:endParaRPr lang="hu-HU" sz="1100" dirty="0" smtClean="0"/>
          </a:p>
          <a:p>
            <a:pPr>
              <a:lnSpc>
                <a:spcPct val="150000"/>
              </a:lnSpc>
            </a:pPr>
            <a:r>
              <a:rPr lang="hu-HU" sz="1400" b="1" dirty="0" smtClean="0"/>
              <a:t>Eszközök</a:t>
            </a:r>
            <a:r>
              <a:rPr lang="hu-HU" sz="1400" b="1" dirty="0"/>
              <a:t>: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Sajtóközlemény </a:t>
            </a:r>
            <a:endParaRPr lang="hu-HU" sz="1200" dirty="0"/>
          </a:p>
          <a:p>
            <a:pPr>
              <a:lnSpc>
                <a:spcPct val="150000"/>
              </a:lnSpc>
            </a:pPr>
            <a:r>
              <a:rPr lang="hu-HU" sz="1400" b="1" dirty="0"/>
              <a:t>Cél </a:t>
            </a:r>
            <a:r>
              <a:rPr lang="hu-HU" sz="1400" b="1" dirty="0" smtClean="0"/>
              <a:t>média:</a:t>
            </a:r>
            <a:endParaRPr lang="hu-HU" sz="1400" b="1" dirty="0"/>
          </a:p>
          <a:p>
            <a:pPr lvl="1">
              <a:lnSpc>
                <a:spcPct val="150000"/>
              </a:lnSpc>
            </a:pPr>
            <a:r>
              <a:rPr lang="hu-HU" sz="1200" dirty="0"/>
              <a:t>N</a:t>
            </a:r>
            <a:r>
              <a:rPr lang="hu-HU" sz="1200" dirty="0" smtClean="0"/>
              <a:t>yomtatott </a:t>
            </a:r>
            <a:r>
              <a:rPr lang="hu-HU" sz="1200" dirty="0"/>
              <a:t>sajtó, online média, rádió- és TV interjú</a:t>
            </a:r>
            <a:endParaRPr lang="hu-HU" sz="1200" b="1" dirty="0"/>
          </a:p>
          <a:p>
            <a:pPr>
              <a:lnSpc>
                <a:spcPct val="150000"/>
              </a:lnSpc>
            </a:pPr>
            <a:r>
              <a:rPr lang="hu-HU" sz="1400" b="1" dirty="0"/>
              <a:t>Javasolt időzítés: </a:t>
            </a:r>
            <a:r>
              <a:rPr lang="hu-HU" sz="1200" dirty="0" smtClean="0"/>
              <a:t>2020. ősz</a:t>
            </a:r>
            <a:endParaRPr lang="en-US" sz="1200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15566"/>
            <a:ext cx="279259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73329"/>
            <a:ext cx="2449811" cy="107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450" y="583403"/>
            <a:ext cx="668846" cy="33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8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szigeteljünk, és hogyan?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699542"/>
            <a:ext cx="5554960" cy="38953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/>
              <a:t>Fókusz: </a:t>
            </a:r>
            <a:endParaRPr lang="hu-HU" sz="1400" b="1" dirty="0" smtClean="0"/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Szigetelés előnyeinek bemutatása, trendek 2021.</a:t>
            </a:r>
            <a:endParaRPr lang="hu-HU" sz="1200" dirty="0"/>
          </a:p>
          <a:p>
            <a:pPr>
              <a:lnSpc>
                <a:spcPct val="150000"/>
              </a:lnSpc>
            </a:pPr>
            <a:r>
              <a:rPr lang="hu-HU" sz="1400" b="1" dirty="0" smtClean="0"/>
              <a:t>Témák</a:t>
            </a:r>
            <a:r>
              <a:rPr lang="hu-HU" sz="1400" b="1" dirty="0"/>
              <a:t>: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Mire figyeljünk a szigetelésnél?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Miért fontos az energiatanúsítvány?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Mivel érdemes kezdeni a szigetelést? </a:t>
            </a:r>
            <a:endParaRPr lang="hu-HU" sz="1200" dirty="0"/>
          </a:p>
          <a:p>
            <a:pPr>
              <a:lnSpc>
                <a:spcPct val="150000"/>
              </a:lnSpc>
            </a:pPr>
            <a:r>
              <a:rPr lang="hu-HU" sz="1400" b="1" dirty="0"/>
              <a:t>Eszközök:</a:t>
            </a:r>
          </a:p>
          <a:p>
            <a:pPr lvl="1">
              <a:lnSpc>
                <a:spcPct val="150000"/>
              </a:lnSpc>
            </a:pPr>
            <a:r>
              <a:rPr lang="hu-HU" sz="1200" dirty="0" smtClean="0"/>
              <a:t>Sajtóközlemény</a:t>
            </a:r>
            <a:endParaRPr lang="hu-HU" sz="1200" dirty="0"/>
          </a:p>
          <a:p>
            <a:pPr>
              <a:lnSpc>
                <a:spcPct val="150000"/>
              </a:lnSpc>
            </a:pPr>
            <a:r>
              <a:rPr lang="hu-HU" sz="1400" b="1" dirty="0"/>
              <a:t>Cél </a:t>
            </a:r>
            <a:r>
              <a:rPr lang="hu-HU" sz="1400" b="1" dirty="0" smtClean="0"/>
              <a:t>média:</a:t>
            </a:r>
            <a:endParaRPr lang="hu-HU" sz="1400" b="1" dirty="0"/>
          </a:p>
          <a:p>
            <a:pPr lvl="1">
              <a:lnSpc>
                <a:spcPct val="150000"/>
              </a:lnSpc>
            </a:pPr>
            <a:r>
              <a:rPr lang="hu-HU" sz="1200" dirty="0"/>
              <a:t>N</a:t>
            </a:r>
            <a:r>
              <a:rPr lang="hu-HU" sz="1200" dirty="0" smtClean="0"/>
              <a:t>yomtatott </a:t>
            </a:r>
            <a:r>
              <a:rPr lang="hu-HU" sz="1200" dirty="0"/>
              <a:t>sajtó, online média, rádió- és TV interjú</a:t>
            </a:r>
            <a:endParaRPr lang="hu-HU" sz="1200" b="1" dirty="0"/>
          </a:p>
          <a:p>
            <a:pPr>
              <a:lnSpc>
                <a:spcPct val="150000"/>
              </a:lnSpc>
            </a:pPr>
            <a:r>
              <a:rPr lang="hu-HU" sz="1400" b="1" dirty="0"/>
              <a:t>Javasolt időzítés: </a:t>
            </a:r>
            <a:r>
              <a:rPr lang="hu-HU" sz="1200" dirty="0" smtClean="0"/>
              <a:t>2020. december</a:t>
            </a:r>
            <a:endParaRPr lang="en-US" sz="1200" dirty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771550"/>
            <a:ext cx="2088232" cy="15661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2631152"/>
            <a:ext cx="2558454" cy="1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Timing &amp; Budget</a:t>
            </a:r>
            <a:endParaRPr lang="hu-H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" y="915566"/>
            <a:ext cx="909217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02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KÖSZÖNJÜK A FIGYELMETEKET!</a:t>
            </a:r>
            <a:endParaRPr lang="en-US" dirty="0"/>
          </a:p>
        </p:txBody>
      </p:sp>
      <p:pic>
        <p:nvPicPr>
          <p:cNvPr id="4" name="Picture 2" descr="C:\Users\kovacsz\Downloads\phone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112" y="4775195"/>
            <a:ext cx="126557" cy="1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ovacsz\Downloads\close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23" y="4795134"/>
            <a:ext cx="142875" cy="9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ovacsz\Downloads\home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12" y="4775195"/>
            <a:ext cx="123755" cy="1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994657" y="4744186"/>
            <a:ext cx="25779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HUNGARY </a:t>
            </a:r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1091 </a:t>
            </a:r>
            <a:r>
              <a:rPr lang="hu-HU" sz="8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BUDAPEST </a:t>
            </a:r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TINÓDI 1-3 A/102</a:t>
            </a:r>
            <a:endParaRPr lang="hu-HU" sz="800" dirty="0">
              <a:solidFill>
                <a:schemeClr val="bg1">
                  <a:lumMod val="8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856228" y="4744186"/>
            <a:ext cx="14398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INFO@PREMIERCOM.HU</a:t>
            </a:r>
            <a:endParaRPr lang="hu-HU" sz="800" dirty="0">
              <a:solidFill>
                <a:schemeClr val="bg1">
                  <a:lumMod val="8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474070" y="4744186"/>
            <a:ext cx="10647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+36-1-483-1860</a:t>
            </a:r>
            <a:endParaRPr lang="hu-HU" sz="800" dirty="0">
              <a:solidFill>
                <a:schemeClr val="bg1">
                  <a:lumMod val="8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5" descr="C:\Users\kovacsz\Downloads\domai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98" y="4784252"/>
            <a:ext cx="167627" cy="1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6755024" y="4753071"/>
            <a:ext cx="14173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WWW.PREMIERCOM.HU</a:t>
            </a:r>
            <a:endParaRPr lang="hu-HU" sz="800" dirty="0">
              <a:solidFill>
                <a:schemeClr val="bg1">
                  <a:lumMod val="8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9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Háttér</a:t>
            </a:r>
            <a:endParaRPr lang="en-US" dirty="0"/>
          </a:p>
        </p:txBody>
      </p:sp>
      <p:sp>
        <p:nvSpPr>
          <p:cNvPr id="4" name="Tartalom helye 2"/>
          <p:cNvSpPr>
            <a:spLocks noGrp="1"/>
          </p:cNvSpPr>
          <p:nvPr>
            <p:ph idx="1"/>
          </p:nvPr>
        </p:nvSpPr>
        <p:spPr>
          <a:xfrm>
            <a:off x="251520" y="641276"/>
            <a:ext cx="4247992" cy="1831271"/>
          </a:xfrm>
          <a:ln>
            <a:solidFill>
              <a:srgbClr val="FF9900"/>
            </a:solidFill>
          </a:ln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hu-HU" sz="1100" b="1" dirty="0" smtClean="0"/>
              <a:t>Háttér</a:t>
            </a:r>
            <a:r>
              <a:rPr lang="en-US" sz="1100" b="1" dirty="0" smtClean="0"/>
              <a:t>:</a:t>
            </a:r>
            <a:endParaRPr lang="hu-HU" sz="1100" b="1" dirty="0" smtClean="0"/>
          </a:p>
          <a:p>
            <a:pPr marL="182563" indent="-182563" algn="just">
              <a:spcBef>
                <a:spcPts val="600"/>
              </a:spcBef>
            </a:pPr>
            <a:r>
              <a:rPr lang="hu-HU" sz="1100" dirty="0" smtClean="0"/>
              <a:t>A világ egyik piacvezető építő-, szigetelőanyag és épületszerkezeti rendszer gyártója</a:t>
            </a:r>
          </a:p>
          <a:p>
            <a:pPr marL="182563" indent="-182563" algn="just">
              <a:spcBef>
                <a:spcPts val="600"/>
              </a:spcBef>
            </a:pPr>
            <a:r>
              <a:rPr lang="hu-HU" sz="1100" dirty="0" smtClean="0"/>
              <a:t>A leggyorsabban növekvő szigetelésgyártó</a:t>
            </a:r>
          </a:p>
          <a:p>
            <a:pPr marL="182563" indent="-182563" algn="just">
              <a:spcBef>
                <a:spcPts val="600"/>
              </a:spcBef>
            </a:pPr>
            <a:r>
              <a:rPr lang="hu-HU" sz="1100" dirty="0" smtClean="0"/>
              <a:t>Magyarországi jelenlét </a:t>
            </a:r>
            <a:r>
              <a:rPr lang="en-US" sz="1100" dirty="0" smtClean="0"/>
              <a:t>2005 </a:t>
            </a:r>
            <a:r>
              <a:rPr lang="hu-HU" sz="1100" dirty="0" smtClean="0"/>
              <a:t>óta</a:t>
            </a:r>
          </a:p>
          <a:p>
            <a:pPr marL="182563" indent="-182563" algn="just">
              <a:spcBef>
                <a:spcPts val="600"/>
              </a:spcBef>
            </a:pPr>
            <a:r>
              <a:rPr lang="hu-HU" sz="1100" dirty="0"/>
              <a:t>Jelenlét az alábbi piaci szegmensekben:</a:t>
            </a:r>
          </a:p>
          <a:p>
            <a:pPr marL="711200" lvl="2" indent="-446088" algn="just">
              <a:spcBef>
                <a:spcPts val="600"/>
              </a:spcBef>
              <a:buClr>
                <a:srgbClr val="FF9900"/>
              </a:buClr>
              <a:buFont typeface="Verdana" panose="020B0604030504040204" pitchFamily="34" charset="0"/>
              <a:buChar char="—"/>
            </a:pPr>
            <a:r>
              <a:rPr lang="hu-HU" sz="1100" dirty="0"/>
              <a:t>Kőzetgyapot, üveggyapot, fagyapot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716016" y="641276"/>
            <a:ext cx="4248000" cy="1831271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Célcsoport</a:t>
            </a:r>
            <a:r>
              <a:rPr lang="en-US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hu-HU" sz="11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5113" indent="-265113" algn="just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hu-HU" altLang="hu-H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Végfelhasználók</a:t>
            </a:r>
          </a:p>
          <a:p>
            <a:pPr marL="711200" lvl="2" indent="-446088" algn="just">
              <a:buClr>
                <a:srgbClr val="FF9900"/>
              </a:buClr>
              <a:buFont typeface="Verdana" panose="020B0604030504040204" pitchFamily="34" charset="0"/>
              <a:buChar char="—"/>
            </a:pPr>
            <a:r>
              <a:rPr lang="hu-HU" altLang="hu-H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Ingatlantulajdonosok</a:t>
            </a:r>
          </a:p>
          <a:p>
            <a:pPr marL="711200" lvl="2" indent="-446088" algn="just">
              <a:buClr>
                <a:srgbClr val="FF9900"/>
              </a:buClr>
              <a:buFont typeface="Verdana" panose="020B0604030504040204" pitchFamily="34" charset="0"/>
              <a:buChar char="—"/>
            </a:pP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Kivitelezők</a:t>
            </a:r>
          </a:p>
          <a:p>
            <a:pPr marL="265113" indent="-265113" algn="just">
              <a:buClr>
                <a:srgbClr val="FF9900"/>
              </a:buClr>
              <a:buFont typeface="Wingdings" panose="05000000000000000000" pitchFamily="2" charset="2"/>
              <a:buChar char="§"/>
            </a:pPr>
            <a:endParaRPr lang="hu-HU" altLang="hu-H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5113" indent="-265113" algn="just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Építőipari </a:t>
            </a:r>
            <a:r>
              <a:rPr lang="hu-HU" altLang="hu-H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cégek</a:t>
            </a:r>
          </a:p>
          <a:p>
            <a:pPr marL="265113" indent="-265113" algn="just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hu-HU" altLang="hu-H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Műszaki szakemberek és építészek </a:t>
            </a:r>
          </a:p>
          <a:p>
            <a:pPr marL="265113" indent="-265113" algn="just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hu-HU" altLang="hu-H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Kis- és nagykereskedők</a:t>
            </a:r>
          </a:p>
          <a:p>
            <a:pPr marL="265113" indent="-265113" algn="just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Döntéshozók</a:t>
            </a:r>
            <a:endParaRPr lang="hu-HU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0975" lvl="1" indent="-171450">
              <a:buClr>
                <a:srgbClr val="FF9900"/>
              </a:buClr>
              <a:buFont typeface="Wingdings" panose="05000000000000000000" pitchFamily="2" charset="2"/>
              <a:buChar char="§"/>
            </a:pPr>
            <a:endParaRPr lang="en-US" sz="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716015" y="2631579"/>
            <a:ext cx="4246021" cy="2123658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9900"/>
              </a:buClr>
            </a:pPr>
            <a:r>
              <a:rPr lang="hu-HU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Kulcsüzenet</a:t>
            </a:r>
            <a:r>
              <a:rPr lang="en-US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hu-HU" sz="11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FF9900"/>
              </a:buClr>
            </a:pPr>
            <a:endParaRPr lang="hu-HU" sz="11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3" indent="-1714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Általános: előre </a:t>
            </a:r>
            <a:r>
              <a:rPr lang="hu-HU" altLang="hu-H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tervezés az </a:t>
            </a: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építőipar kapacitáshiánya miatt</a:t>
            </a:r>
          </a:p>
          <a:p>
            <a:pPr marL="171450" lvl="3" indent="-1714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Ecose® termékek előnyei:nem szúr, nem porzik, természetes, nem éghető</a:t>
            </a:r>
          </a:p>
          <a:p>
            <a:pPr marL="171450" lvl="3" indent="-171450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hu-HU" altLang="hu-H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szigetelés </a:t>
            </a: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előnyei</a:t>
            </a:r>
            <a:endParaRPr lang="hu-HU" altLang="hu-HU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12788" lvl="5" indent="-447675">
              <a:buClr>
                <a:srgbClr val="FF9900"/>
              </a:buClr>
              <a:buFont typeface="Verdana" panose="020B0604030504040204" pitchFamily="34" charset="0"/>
              <a:buChar char="—"/>
            </a:pP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költség </a:t>
            </a: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megtakarítás</a:t>
            </a:r>
          </a:p>
          <a:p>
            <a:pPr marL="712788" lvl="5" indent="-447675">
              <a:buClr>
                <a:srgbClr val="FF9900"/>
              </a:buClr>
              <a:buFont typeface="Verdana" panose="020B0604030504040204" pitchFamily="34" charset="0"/>
              <a:buChar char="—"/>
            </a:pPr>
            <a:r>
              <a:rPr lang="hu-HU" altLang="hu-H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Egészségesebb környezet</a:t>
            </a:r>
          </a:p>
          <a:p>
            <a:pPr marL="712788" lvl="5" indent="-447675">
              <a:buClr>
                <a:srgbClr val="FF9900"/>
              </a:buClr>
              <a:buFont typeface="Verdana" panose="020B0604030504040204" pitchFamily="34" charset="0"/>
              <a:buChar char="—"/>
            </a:pP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CO2 </a:t>
            </a:r>
            <a:r>
              <a:rPr lang="hu-HU" alt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csökkentés, környezetvédelem, </a:t>
            </a:r>
          </a:p>
          <a:p>
            <a:pPr marL="712788" lvl="5" indent="-447675">
              <a:buClr>
                <a:srgbClr val="FF9900"/>
              </a:buClr>
              <a:buFont typeface="Verdana" panose="020B0604030504040204" pitchFamily="34" charset="0"/>
              <a:buChar char="—"/>
            </a:pPr>
            <a:endParaRPr lang="hu-HU" altLang="hu-HU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12788" lvl="5" indent="-447675">
              <a:buClr>
                <a:srgbClr val="FF9900"/>
              </a:buClr>
              <a:buFont typeface="Verdana" panose="020B0604030504040204" pitchFamily="34" charset="0"/>
              <a:buChar char="—"/>
            </a:pPr>
            <a:endParaRPr lang="hu-HU" altLang="hu-HU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1040" y="2631580"/>
            <a:ext cx="4248472" cy="2160591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FF9900"/>
              </a:buClr>
              <a:defRPr/>
            </a:pPr>
            <a:r>
              <a:rPr lang="hu-HU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Célok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171450" lvl="3" indent="-171450" algn="just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hu-HU" altLang="hu-HU" sz="10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Felhívni </a:t>
            </a:r>
            <a:r>
              <a:rPr lang="hu-HU" altLang="hu-H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figyelmet </a:t>
            </a:r>
            <a:r>
              <a:rPr lang="hu-HU" altLang="hu-HU" sz="10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szigetelés professzionális </a:t>
            </a:r>
            <a:r>
              <a:rPr lang="hu-HU" altLang="hu-H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kivitelezésének fontosságára</a:t>
            </a:r>
          </a:p>
          <a:p>
            <a:pPr marL="171450" indent="-171450" algn="just">
              <a:spcBef>
                <a:spcPct val="2000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hu-H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szigetelést végző szakemberek és a végfelhasználók edukációja a professzionális és hatékony szigetelésre</a:t>
            </a:r>
          </a:p>
          <a:p>
            <a:pPr marL="171450" indent="-171450" algn="just">
              <a:spcBef>
                <a:spcPct val="2000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hu-H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hu-HU" sz="10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szigetelési rendszerek előnyeinek kommunikációja</a:t>
            </a:r>
            <a:endParaRPr lang="hu-HU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spcBef>
                <a:spcPct val="2000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hu-H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előre </a:t>
            </a:r>
            <a:r>
              <a:rPr lang="hu-HU" sz="10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tervezés és előre rendelés fontosságának hangsúlyozása</a:t>
            </a:r>
          </a:p>
          <a:p>
            <a:pPr marL="171450" indent="-171450">
              <a:spcBef>
                <a:spcPct val="2000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hu-HU" sz="10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Ecose® termékek népszerűsítse, vásárlás ösztönzése</a:t>
            </a:r>
            <a:r>
              <a:rPr 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hu-HU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19672" y="1858870"/>
            <a:ext cx="6838528" cy="712880"/>
          </a:xfrm>
        </p:spPr>
        <p:txBody>
          <a:bodyPr/>
          <a:lstStyle/>
          <a:p>
            <a:r>
              <a:rPr lang="hu-HU" dirty="0"/>
              <a:t>KOMMUNIKÁCIÓS </a:t>
            </a:r>
            <a:r>
              <a:rPr lang="hu-HU" cap="all" dirty="0"/>
              <a:t>Stratégia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7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09076"/>
            <a:ext cx="6552728" cy="356440"/>
          </a:xfrm>
        </p:spPr>
        <p:txBody>
          <a:bodyPr/>
          <a:lstStyle/>
          <a:p>
            <a:r>
              <a:rPr lang="hu-HU" dirty="0" smtClean="0"/>
              <a:t>Kommunikációs stratégia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886763"/>
            <a:ext cx="8229600" cy="97210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hu-HU" alt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Az aktuális </a:t>
            </a:r>
            <a:r>
              <a:rPr lang="hu-HU" alt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környezetvédelmi</a:t>
            </a:r>
            <a:r>
              <a:rPr lang="hu-HU" alt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hu-HU" alt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alt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energiahatékonysági és építőipari</a:t>
            </a:r>
            <a:r>
              <a:rPr lang="hu-HU" alt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változásokat érintő kérdésekre épülve hívjuk fel a figyelmet a </a:t>
            </a:r>
            <a:r>
              <a:rPr lang="hu-HU" alt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professzionális</a:t>
            </a:r>
            <a:r>
              <a:rPr lang="hu-HU" alt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alt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hőszigetelés előnyeire</a:t>
            </a:r>
            <a:r>
              <a:rPr lang="hu-HU" alt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A </a:t>
            </a:r>
            <a:r>
              <a:rPr lang="hu-HU" alt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Knauf Insulation iparági szakértő </a:t>
            </a:r>
            <a:r>
              <a:rPr lang="hu-HU" alt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szerepét erősítve, közvetett módon </a:t>
            </a:r>
            <a:r>
              <a:rPr lang="hu-HU" alt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támogatjuk </a:t>
            </a:r>
            <a:r>
              <a:rPr lang="hu-HU" alt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vállalat termékeinek értékesítését. A márciusban kezdődő </a:t>
            </a:r>
            <a:r>
              <a:rPr lang="hu-HU" alt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ATL és POS kampányhoz kapcsolódva </a:t>
            </a:r>
            <a:r>
              <a:rPr lang="hu-HU" alt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pozícionáljuk </a:t>
            </a:r>
            <a:r>
              <a:rPr lang="hu-HU" altLang="hu-H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az </a:t>
            </a:r>
            <a:r>
              <a:rPr lang="hu-HU" alt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Ecose® </a:t>
            </a:r>
            <a:r>
              <a:rPr lang="hu-HU" alt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termékcsoportot és PR eszközökkel is erősítjük a </a:t>
            </a:r>
            <a:r>
              <a:rPr lang="hu-HU" alt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kampányban közvetített </a:t>
            </a:r>
            <a:r>
              <a:rPr lang="hu-HU" altLang="hu-H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üzeneteket.</a:t>
            </a:r>
            <a:endParaRPr lang="en-GB" altLang="hu-H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995686"/>
            <a:ext cx="3816424" cy="25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73885"/>
            <a:ext cx="8075240" cy="381641"/>
          </a:xfrm>
        </p:spPr>
        <p:txBody>
          <a:bodyPr/>
          <a:lstStyle/>
          <a:p>
            <a:r>
              <a:rPr lang="hu-HU" dirty="0" smtClean="0"/>
              <a:t>2020-as uniós direktíva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542"/>
            <a:ext cx="9144000" cy="421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9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19672" y="1858870"/>
            <a:ext cx="6838528" cy="712880"/>
          </a:xfrm>
        </p:spPr>
        <p:txBody>
          <a:bodyPr/>
          <a:lstStyle/>
          <a:p>
            <a:r>
              <a:rPr lang="hu-HU" dirty="0" smtClean="0"/>
              <a:t>SAJTÓKÖZLEMÉNY TÉMAJAVASLATOK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77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000" dirty="0" smtClean="0"/>
              <a:t>Média </a:t>
            </a:r>
            <a:r>
              <a:rPr lang="hu-HU" sz="2000" dirty="0" err="1" smtClean="0"/>
              <a:t>landscape</a:t>
            </a:r>
            <a:r>
              <a:rPr lang="hu-HU" sz="2000" dirty="0" smtClean="0"/>
              <a:t>/felületek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39" y="1504798"/>
            <a:ext cx="238939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87574"/>
            <a:ext cx="1908319" cy="226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12450"/>
            <a:ext cx="36877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47" y="3979327"/>
            <a:ext cx="1652698" cy="71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48" y="760335"/>
            <a:ext cx="19621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9342"/>
            <a:ext cx="1442839" cy="9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660" y="3404904"/>
            <a:ext cx="1003542" cy="144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22333"/>
            <a:ext cx="757154" cy="7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7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Akinek van engedélye, szigeteljen még most!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4064" y="555526"/>
            <a:ext cx="5698976" cy="38953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hu-HU" sz="1400" b="1" dirty="0" smtClean="0"/>
          </a:p>
          <a:p>
            <a:pPr>
              <a:lnSpc>
                <a:spcPct val="150000"/>
              </a:lnSpc>
            </a:pPr>
            <a:r>
              <a:rPr lang="hu-HU" sz="1200" b="1" dirty="0" smtClean="0"/>
              <a:t>Fókusz: 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Az 5%-os áfa kivezetése </a:t>
            </a:r>
            <a:endParaRPr lang="en-US" sz="1100" dirty="0" smtClean="0"/>
          </a:p>
          <a:p>
            <a:pPr>
              <a:lnSpc>
                <a:spcPct val="150000"/>
              </a:lnSpc>
            </a:pPr>
            <a:r>
              <a:rPr lang="hu-HU" sz="1200" b="1" dirty="0" smtClean="0"/>
              <a:t>Témák: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Az 5%-os ingatlan áfa utolsó fecskéi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Az építkezés drágulásának üteme, lépj időben!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A kedvezményes áfa kivezetésének hatása a használt családi házak felújítására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Európai példák 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/>
              <a:t>Eszközök: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Sajtóközlemény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/>
              <a:t>Cél média:</a:t>
            </a:r>
          </a:p>
          <a:p>
            <a:pPr lvl="1">
              <a:lnSpc>
                <a:spcPct val="150000"/>
              </a:lnSpc>
            </a:pPr>
            <a:r>
              <a:rPr lang="hu-HU" sz="1100" dirty="0" smtClean="0"/>
              <a:t>Nyomtatott sajtó, online média, rádió- és TV interjú</a:t>
            </a:r>
            <a:endParaRPr lang="hu-HU" sz="1100" b="1" dirty="0" smtClean="0"/>
          </a:p>
          <a:p>
            <a:pPr>
              <a:lnSpc>
                <a:spcPct val="150000"/>
              </a:lnSpc>
            </a:pPr>
            <a:r>
              <a:rPr lang="hu-HU" sz="1200" b="1" dirty="0" smtClean="0"/>
              <a:t>Javasolt időzítés: </a:t>
            </a:r>
            <a:r>
              <a:rPr lang="hu-HU" sz="1100" dirty="0" smtClean="0"/>
              <a:t>2020. január közepe</a:t>
            </a:r>
            <a:endParaRPr lang="en-US" sz="1100" dirty="0" smtClean="0"/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08" y="3037486"/>
            <a:ext cx="3097868" cy="188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Képtalálat a következőre: „családi ház megújulás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67" y="974077"/>
            <a:ext cx="2907960" cy="166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7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mi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é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Premier</Template>
  <TotalTime>3337</TotalTime>
  <Words>1364</Words>
  <Application>Microsoft Office PowerPoint</Application>
  <PresentationFormat>Diavetítés a képernyőre (16:9 oldalarány)</PresentationFormat>
  <Paragraphs>273</Paragraphs>
  <Slides>25</Slides>
  <Notes>6</Notes>
  <HiddenSlides>0</HiddenSlides>
  <MMClips>0</MMClips>
  <ScaleCrop>false</ScaleCrop>
  <HeadingPairs>
    <vt:vector size="4" baseType="variant">
      <vt:variant>
        <vt:lpstr>Téma</vt:lpstr>
      </vt:variant>
      <vt:variant>
        <vt:i4>6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Premier</vt:lpstr>
      <vt:lpstr>Egyéni tervezés</vt:lpstr>
      <vt:lpstr>3_Egyéni tervezés</vt:lpstr>
      <vt:lpstr>4_Egyéni tervezés</vt:lpstr>
      <vt:lpstr>1_Egyéni tervezés</vt:lpstr>
      <vt:lpstr>Téma1</vt:lpstr>
      <vt:lpstr>2020. Évi kommunikációs javaslat  a Knauf Insulation részére</vt:lpstr>
      <vt:lpstr>A prezentáció tartalma</vt:lpstr>
      <vt:lpstr>Háttér</vt:lpstr>
      <vt:lpstr>KOMMUNIKÁCIÓS Stratégia</vt:lpstr>
      <vt:lpstr>Kommunikációs stratégia</vt:lpstr>
      <vt:lpstr>2020-as uniós direktíva</vt:lpstr>
      <vt:lpstr>SAJTÓKÖZLEMÉNY TÉMAJAVASLATOK</vt:lpstr>
      <vt:lpstr>Média landscape/felületek</vt:lpstr>
      <vt:lpstr>Akinek van engedélye, szigeteljen még most!</vt:lpstr>
      <vt:lpstr>Babaváró kölcsönből megújult/szigetelt otthon</vt:lpstr>
      <vt:lpstr>Szigeteléssel az energiahatékonyságért</vt:lpstr>
      <vt:lpstr>Megfelelő szigetelésre mindenkinek szüksége van</vt:lpstr>
      <vt:lpstr>Sörözz az energiahatékonyságért</vt:lpstr>
      <vt:lpstr>Szigeteléssel a klímaszorongás ellen</vt:lpstr>
      <vt:lpstr>Szigeteléssel a nulla energiaigényért</vt:lpstr>
      <vt:lpstr>Túlfogyasztás, COMING SOON! </vt:lpstr>
      <vt:lpstr>Zajcsökkentés, szigeteléssel akár a Szigetzaj ellen</vt:lpstr>
      <vt:lpstr>Zajszigetelés házon belül</vt:lpstr>
      <vt:lpstr>Unokáink már látni fogják</vt:lpstr>
      <vt:lpstr>Ipari épületek energiahatékonysága 2.0</vt:lpstr>
      <vt:lpstr>Szigeteléssel az energiafüggőség ellen</vt:lpstr>
      <vt:lpstr>Szigeteléssel az energiaszegénység ellen</vt:lpstr>
      <vt:lpstr>Miért szigeteljünk, és hogyan?</vt:lpstr>
      <vt:lpstr>Timing &amp; Budget</vt:lpstr>
      <vt:lpstr>KÖSZÖNJÜK A FIGYELMETEKET!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2019. Évi kommunikációs javaslat  a Knauf Insulation részére</dc:title>
  <dc:creator>Zsák Kata</dc:creator>
  <cp:lastModifiedBy>Piskoti Attila</cp:lastModifiedBy>
  <cp:revision>201</cp:revision>
  <dcterms:created xsi:type="dcterms:W3CDTF">2018-12-13T10:33:57Z</dcterms:created>
  <dcterms:modified xsi:type="dcterms:W3CDTF">2019-12-02T20:51:31Z</dcterms:modified>
</cp:coreProperties>
</file>